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</p:sldIdLst>
  <p:sldSz cx="9144000" cy="5143500" type="screen16x9"/>
  <p:notesSz cx="6858000" cy="9144000"/>
  <p:embeddedFontLst>
    <p:embeddedFont>
      <p:font typeface="Roboto Mono" pitchFamily="49" charset="0"/>
      <p:regular r:id="rId106"/>
      <p:bold r:id="rId107"/>
      <p:italic r:id="rId108"/>
      <p:boldItalic r:id="rId10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4"/>
  </p:normalViewPr>
  <p:slideViewPr>
    <p:cSldViewPr snapToGrid="0">
      <p:cViewPr varScale="1">
        <p:scale>
          <a:sx n="149" d="100"/>
          <a:sy n="149" d="100"/>
        </p:scale>
        <p:origin x="6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font" Target="fonts/font2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3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4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very very big topic, I cannot cover each point one by one in this short time.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5177ebff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5177ebff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76a63431ac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276a63431ac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76a63431ac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76a63431ac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76a63431ac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76a63431ac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2751b102550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2751b102550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76a63431ac_0_9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76a63431ac_0_9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5177ebff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5177ebffc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751b102550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751b102550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Some authors also refer to this as the </a:t>
            </a:r>
            <a:r>
              <a:rPr lang="en" sz="1200" b="1">
                <a:solidFill>
                  <a:srgbClr val="202122"/>
                </a:solidFill>
                <a:highlight>
                  <a:srgbClr val="FFFFFF"/>
                </a:highlight>
              </a:rPr>
              <a:t>Two Generals' Paradox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, the </a:t>
            </a:r>
            <a:r>
              <a:rPr lang="en" sz="1200" b="1">
                <a:solidFill>
                  <a:srgbClr val="202122"/>
                </a:solidFill>
                <a:highlight>
                  <a:srgbClr val="FFFFFF"/>
                </a:highlight>
              </a:rPr>
              <a:t>Two Armies Problem</a:t>
            </a:r>
            <a:r>
              <a:rPr lang="en" sz="1200">
                <a:solidFill>
                  <a:srgbClr val="202122"/>
                </a:solidFill>
                <a:highlight>
                  <a:srgbClr val="FFFFFF"/>
                </a:highlight>
              </a:rPr>
              <a:t>, or the </a:t>
            </a:r>
            <a:r>
              <a:rPr lang="en" sz="1200" b="1">
                <a:solidFill>
                  <a:srgbClr val="202122"/>
                </a:solidFill>
                <a:highlight>
                  <a:srgbClr val="FFFFFF"/>
                </a:highlight>
              </a:rPr>
              <a:t>Coordinated Attack Problem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51b102550_2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51b102550_2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https://finematics.com/two-generals-problem/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5177ebffc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5177ebffc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5177ebff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5177ebff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FIN request may be lost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751b102550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751b102550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right solution (send 100 messengers) can be built in TCP.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so-called engineering way, it risks a bit risk that the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76a63431ac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76a63431ac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75177ebf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75177ebf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51b1025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51b1025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751b102550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751b102550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751b102550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751b102550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51b102550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751b102550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76a63431ac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76a63431ac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75177ebff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75177ebff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5177ebffc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5177ebffc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ea2f36325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ea2f36325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ea2f36325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ea2f36325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6a63431a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6a63431a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a2f36325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a2f36325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5177ebff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5177ebff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ea2f36325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ea2f36325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b="1">
                <a:solidFill>
                  <a:schemeClr val="dk1"/>
                </a:solidFill>
              </a:rPr>
              <a:t>Performance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Consistency requires synchronization/coordination when data is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cached/replicated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Often slower to make sure you always return the right answer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</a:t>
            </a:r>
            <a:r>
              <a:rPr lang="en" sz="1300" b="1">
                <a:solidFill>
                  <a:schemeClr val="dk1"/>
                </a:solidFill>
              </a:rPr>
              <a:t>Availability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What if client is offline, or network is not working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Weak/eventual consistency may be the only option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</a:t>
            </a:r>
            <a:r>
              <a:rPr lang="en" sz="1300" b="1">
                <a:solidFill>
                  <a:schemeClr val="dk1"/>
                </a:solidFill>
              </a:rPr>
              <a:t>Programmability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dk1"/>
                </a:solidFill>
              </a:rPr>
              <a:t>• Weaker models are harder to reason against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a2f36325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ea2f36325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76a63431a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76a63431a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76a63431a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76a63431a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76a63431a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76a63431a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76a63431a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76a63431a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76a63431a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76a63431a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76a63431a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76a63431a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76a63431a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76a63431a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76a63431ac_0_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76a63431ac_0_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75177ebff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75177ebff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75177ebffc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75177ebffc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76a63431ac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76a63431ac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75177ebff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75177ebffc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75177ebff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75177ebff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76a63431a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76a63431a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6a63431ac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76a63431ac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6a63431a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6a63431a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76a63431a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76a63431a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76a63431ac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76a63431ac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more than two servers are live, extras are “idle”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76a63431ac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76a63431ac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more than two servers are live, extras are “idle”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51b102550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51b102550_2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believe you all can name many reasons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76a63431ac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76a63431ac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more than two servers are live, extras are “idle”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6a63431ac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6a63431ac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76a63431ac_0_9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76a63431ac_0_9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75177ebffc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75177ebffc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76a63431ac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76a63431ac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a2f36325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ea2f36325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76a63431ac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276a63431ac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76a63431ac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76a63431ac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76a63431ac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276a63431ac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76a63431ac_0_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76a63431ac_0_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51b10255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751b102550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76a63431ac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76a63431ac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76a63431ac_0_7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276a63431ac_0_7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76a63431ac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276a63431ac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76a63431ac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276a63431ac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76a63431ac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76a63431ac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76a63431ac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76a63431ac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76a63431ac_0_9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76a63431ac_0_9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76a63431ac_0_9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276a63431ac_0_9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76a63431ac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76a63431ac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276a63431ac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276a63431ac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5177ebff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5177ebff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76a63431ac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76a63431ac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75177ebffc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275177ebffc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76a63431ac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76a63431ac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275177ebff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275177ebff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76a63431a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76a63431a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76a63431ac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76a63431ac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76a63431ac_0_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276a63431ac_0_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76a63431ac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276a63431ac_0_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76a63431ac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276a63431ac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76a63431ac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276a63431ac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6a63431a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6a63431a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276a63431ac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276a63431ac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276a63431ac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276a63431ac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276a63431ac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276a63431ac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ea2f36325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2ea2f36325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76a63431ac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76a63431ac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76a63431ac_0_4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76a63431ac_0_4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76a63431ac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76a63431ac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276a63431ac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276a63431ac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276a63431ac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276a63431ac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76a63431ac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76a63431ac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5177ebffc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5177ebffc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76a63431ac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76a63431ac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76a63431ac_0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276a63431ac_0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276a63431ac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276a63431ac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276a63431ac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276a63431ac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ea2f36325b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ea2f36325b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76a63431ac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276a63431ac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76a63431ac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76a63431ac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76a63431ac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276a63431ac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276a63431ac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276a63431ac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76a63431ac_0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76a63431ac_0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Systems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Fenglyu Lin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3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</a:t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025" y="1152475"/>
            <a:ext cx="5632424" cy="325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Storage</a:t>
            </a:r>
            <a:endParaRPr/>
          </a:p>
        </p:txBody>
      </p:sp>
      <p:sp>
        <p:nvSpPr>
          <p:cNvPr id="835" name="Google Shape;835;p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36" name="Google Shape;836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750" y="983548"/>
            <a:ext cx="6786500" cy="375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Computing</a:t>
            </a:r>
            <a:endParaRPr/>
          </a:p>
        </p:txBody>
      </p:sp>
      <p:sp>
        <p:nvSpPr>
          <p:cNvPr id="842" name="Google Shape;842;p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43" name="Google Shape;84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9898" y="1017725"/>
            <a:ext cx="3899626" cy="39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Machine Learning Systems</a:t>
            </a:r>
            <a:endParaRPr/>
          </a:p>
        </p:txBody>
      </p:sp>
      <p:sp>
        <p:nvSpPr>
          <p:cNvPr id="849" name="Google Shape;849;p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50" name="Google Shape;85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175" y="1399676"/>
            <a:ext cx="7727551" cy="332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Two-Generals’ Problem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Generals’ Problem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Two-Generals’ Problem</a:t>
            </a:r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250" y="927300"/>
            <a:ext cx="5299502" cy="29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5"/>
          <p:cNvSpPr txBox="1"/>
          <p:nvPr/>
        </p:nvSpPr>
        <p:spPr>
          <a:xfrm>
            <a:off x="625500" y="3908275"/>
            <a:ext cx="82068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Classic thought experiment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generals plan to attack the enemy.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win only when they attack at the same time.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Send messengers to communicate the time, but messengers may be captured on the way.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Two-Generals’ Problem: Unresolvable</a:t>
            </a:r>
            <a:endParaRPr/>
          </a:p>
        </p:txBody>
      </p:sp>
      <p:sp>
        <p:nvSpPr>
          <p:cNvPr id="136" name="Google Shape;136;p26"/>
          <p:cNvSpPr txBox="1"/>
          <p:nvPr/>
        </p:nvSpPr>
        <p:spPr>
          <a:xfrm>
            <a:off x="625500" y="3908275"/>
            <a:ext cx="8206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 of msg and Ack of ack may be lost. Can’t have an agreement of attack timing.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250" y="966700"/>
            <a:ext cx="5017501" cy="294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Generals’ Problem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problem is a thought experiment that remains unresolvable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rabi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impossible to reach a Consensus and consistent state on a unreliable tunnel.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Generals’ Problem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rabicPeriod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 provides reliable data transfer, can we resolve the Two Generals’ Problem based on TCP tunnel? Why?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lphaLcPeriod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lphaLcPeriod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reliability of TCP is built on auto-retry, it ensures the data is transmitted with a high probability.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Times New Roman"/>
              <a:buAutoNum type="alphaLcPeriod"/>
            </a:pPr>
            <a:r>
              <a:rPr lang="e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TCP cannot guarantee 100% consistent status among two Generals. because the infinite ACK is unavoidable.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324" y="2200975"/>
            <a:ext cx="2728701" cy="2713726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 txBox="1"/>
          <p:nvPr/>
        </p:nvSpPr>
        <p:spPr>
          <a:xfrm>
            <a:off x="3101700" y="4206650"/>
            <a:ext cx="57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016250" y="2887050"/>
            <a:ext cx="3928500" cy="1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For example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lang="en" sz="1300">
                <a:solidFill>
                  <a:schemeClr val="dk2"/>
                </a:solidFill>
              </a:rPr>
              <a:t>The last ACK is lost,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lang="en" sz="1300">
                <a:solidFill>
                  <a:schemeClr val="dk2"/>
                </a:solidFill>
              </a:rPr>
              <a:t>The server retries FIN, also lost</a:t>
            </a:r>
            <a:endParaRPr sz="130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AutoNum type="arabicPeriod"/>
            </a:pPr>
            <a:r>
              <a:rPr lang="en" sz="1300">
                <a:solidFill>
                  <a:schemeClr val="dk2"/>
                </a:solidFill>
              </a:rPr>
              <a:t>After 2MSL the client is closed, but server never know whether the client receives the FIN.</a:t>
            </a:r>
            <a:endParaRPr sz="13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Two-Generals’ Problem: Solutions in engineering way</a:t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17725"/>
            <a:ext cx="8839201" cy="35607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9"/>
          <p:cNvSpPr txBox="1"/>
          <p:nvPr/>
        </p:nvSpPr>
        <p:spPr>
          <a:xfrm>
            <a:off x="1652425" y="4458950"/>
            <a:ext cx="573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 right solution (send 100 messengers) can be built in TCP.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These is so-called engineering way, it risks a bit risk that the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RPC semantics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RPC Semantics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Why Distributed Systems?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RPC Semantics</a:t>
            </a:r>
            <a:endParaRPr/>
          </a:p>
        </p:txBody>
      </p:sp>
      <p:pic>
        <p:nvPicPr>
          <p:cNvPr id="177" name="Google Shape;17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600" y="1017725"/>
            <a:ext cx="628626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RPC Semantics</a:t>
            </a: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500">
                <a:solidFill>
                  <a:schemeClr val="dk1"/>
                </a:solidFill>
              </a:rPr>
              <a:t>At-least-once</a:t>
            </a:r>
            <a:endParaRPr sz="1500">
              <a:solidFill>
                <a:schemeClr val="dk1"/>
              </a:solidFill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</a:rPr>
              <a:t>Request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 is send and received on the server one or multiple times.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It is useful when the operation is idempotent, otherwise unuseful.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Implementation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romanL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Client retries until receiving response from server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At-most-once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</a:rPr>
              <a:t>Request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 is executed on the server once.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Exactly-once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 b="1">
                <a:solidFill>
                  <a:schemeClr val="dk1"/>
                </a:solidFill>
                <a:highlight>
                  <a:srgbClr val="FFFFFF"/>
                </a:highlight>
              </a:rPr>
              <a:t>Request</a:t>
            </a: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 is sent and received exactly once.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Implementation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1371600" lvl="2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romanLcPeriod"/>
            </a:pPr>
            <a:r>
              <a:rPr lang="en" sz="1500">
                <a:solidFill>
                  <a:schemeClr val="dk1"/>
                </a:solidFill>
                <a:highlight>
                  <a:srgbClr val="FFFFFF"/>
                </a:highlight>
              </a:rPr>
              <a:t>Theoretically impossible.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914400" lvl="1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lphaLcPeriod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Engineering Implementation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371600" lvl="2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romanLcPeriod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Client sends request(seq_id) to server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371600" lvl="2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romanLcPeriod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Client retries until receiving response from server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1371600" lvl="2" indent="-31670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romanLcPeriod"/>
            </a:pPr>
            <a:r>
              <a:rPr lang="en" sz="1500">
                <a:solidFill>
                  <a:schemeClr val="dk1"/>
                </a:solidFill>
                <a:highlight>
                  <a:schemeClr val="lt1"/>
                </a:highlight>
              </a:rPr>
              <a:t>Server will need to cache the response for each request(seq_id) and send back</a:t>
            </a:r>
            <a:endParaRPr sz="15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RPC Semantics: Quiz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Exactly-once is impossible in theory?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lpha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Msg may be lost.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lpha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Server may crash while receiving/processing the request.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TCP support exactly-once?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lpha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No, it ensures the data is transmitted with a high probability.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rabi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does Kafka ensure Exactly-once?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lpha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Produce msg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roman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Retry mechanism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roman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enable.idempotence=true, unique producer_id +sequnce_number per msg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alpha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Consume msg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AutoNum type="romanLcPeriod"/>
            </a:pPr>
            <a:r>
              <a:rPr lang="en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Transactional consumption and commit offset.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Distributed State &amp; Consistency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State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State</a:t>
            </a:r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Distributed State is “Information retained in one place that describes something, or is determined by something, somewhere else in the system”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Benefits of distributed state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Performance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Reliability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Coherence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State</a:t>
            </a:r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“Information retained in one place that describes something, or is determined by something, somewhere else in the system”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4" name="Google Shape;21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313" y="2114550"/>
            <a:ext cx="5933374" cy="28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25" y="543425"/>
            <a:ext cx="8520601" cy="389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we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 and compare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consistency between different behaviours?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it okay to see the stale value?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Should we must read the latest data?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AutoNum type="arabicPeriod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if there is concurrent write request, which data should we read?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Apparently, we need </a:t>
            </a: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formal semantics.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distributed systems?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Consistency: the allowed semantics (return values) of a set of operations to a data store or shared object.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safety property: specifies the bad things that shouldn’t happen in any execution.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specifies the interface, not the implementation.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Anomaly: violation of consistency semantics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9" name="Google Shape;23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4449" y="2674250"/>
            <a:ext cx="3252098" cy="21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2"/>
          <p:cNvSpPr txBox="1"/>
          <p:nvPr/>
        </p:nvSpPr>
        <p:spPr>
          <a:xfrm>
            <a:off x="7681075" y="4042525"/>
            <a:ext cx="148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Strength &amp; Weakness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Strong Consistency: behaves like a single instance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Weak Consistency: behaves diff from single instance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Eventual Consistency: the weak consistency(aberrant) are temporary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52" name="Google Shape;252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Two important consistency definition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Sequential Consistency(Serializability): Requires that a history of operations be equivalent to </a:t>
            </a:r>
            <a:r>
              <a:rPr lang="en" b="1">
                <a:solidFill>
                  <a:schemeClr val="dk1"/>
                </a:solidFill>
              </a:rPr>
              <a:t>a legal sequential history</a:t>
            </a:r>
            <a:r>
              <a:rPr lang="en">
                <a:solidFill>
                  <a:schemeClr val="dk1"/>
                </a:solidFill>
              </a:rPr>
              <a:t>, where a legal sequential history is one that </a:t>
            </a:r>
            <a:r>
              <a:rPr lang="en" b="1">
                <a:solidFill>
                  <a:schemeClr val="dk1"/>
                </a:solidFill>
              </a:rPr>
              <a:t>respects the local ordering at each node</a:t>
            </a:r>
            <a:r>
              <a:rPr lang="en">
                <a:solidFill>
                  <a:schemeClr val="dk1"/>
                </a:solidFill>
              </a:rPr>
              <a:t>. 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3" name="Google Shape;25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075" y="2862103"/>
            <a:ext cx="6648376" cy="186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Consistency: Sequential Consistency</a:t>
            </a:r>
            <a:endParaRPr/>
          </a:p>
        </p:txBody>
      </p:sp>
      <p:pic>
        <p:nvPicPr>
          <p:cNvPr id="259" name="Google Shape;2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900" y="2374675"/>
            <a:ext cx="3743024" cy="23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5"/>
          <p:cNvSpPr txBox="1"/>
          <p:nvPr/>
        </p:nvSpPr>
        <p:spPr>
          <a:xfrm>
            <a:off x="7099525" y="1017725"/>
            <a:ext cx="19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6161950" y="1686350"/>
            <a:ext cx="350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1. Legal History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2. Respect Local Ordering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262" name="Google Shape;262;p45"/>
          <p:cNvSpPr txBox="1"/>
          <p:nvPr/>
        </p:nvSpPr>
        <p:spPr>
          <a:xfrm>
            <a:off x="1133900" y="1394150"/>
            <a:ext cx="274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Single register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Process writes/reads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Read must be before Write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Consistency: Sequential Consistency</a:t>
            </a:r>
            <a:endParaRPr/>
          </a:p>
        </p:txBody>
      </p:sp>
      <p:sp>
        <p:nvSpPr>
          <p:cNvPr id="268" name="Google Shape;268;p46"/>
          <p:cNvSpPr txBox="1"/>
          <p:nvPr/>
        </p:nvSpPr>
        <p:spPr>
          <a:xfrm>
            <a:off x="7099525" y="1017725"/>
            <a:ext cx="193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No!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6188750" y="2972225"/>
            <a:ext cx="350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We cannot find a Legal History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respects Local Ordering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1133900" y="1394150"/>
            <a:ext cx="2746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Single register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Process writes/reads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Read must be before Write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575" y="2287600"/>
            <a:ext cx="5030016" cy="261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77" name="Google Shape;277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Linearizable Consistency(Linearizability): Sequential Consistency + respect real-time ordering.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It behaves like there is a single copy of data.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One of the strongest consistency.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78" name="Google Shape;27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9600" y="2666553"/>
            <a:ext cx="5264775" cy="239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7"/>
          <p:cNvSpPr/>
          <p:nvPr/>
        </p:nvSpPr>
        <p:spPr>
          <a:xfrm>
            <a:off x="7204375" y="4428600"/>
            <a:ext cx="767400" cy="340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pic>
        <p:nvPicPr>
          <p:cNvPr id="286" name="Google Shape;28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013" y="1511888"/>
            <a:ext cx="4983976" cy="269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0936" y="927025"/>
            <a:ext cx="4482124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8"/>
          <p:cNvSpPr txBox="1"/>
          <p:nvPr/>
        </p:nvSpPr>
        <p:spPr>
          <a:xfrm>
            <a:off x="7290050" y="1014575"/>
            <a:ext cx="187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sp>
        <p:nvSpPr>
          <p:cNvPr id="294" name="Google Shape;294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The difference between them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Sequential consistency allows operations to appear out of </a:t>
            </a:r>
            <a:r>
              <a:rPr lang="en" sz="1600" b="1">
                <a:solidFill>
                  <a:schemeClr val="dk1"/>
                </a:solidFill>
              </a:rPr>
              <a:t>real-time </a:t>
            </a:r>
            <a:r>
              <a:rPr lang="en" sz="1600">
                <a:solidFill>
                  <a:schemeClr val="dk1"/>
                </a:solidFill>
              </a:rPr>
              <a:t>order.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The most common way systems are sequentially consistent but not linearizable is by allowing read-only operations to return </a:t>
            </a:r>
            <a:r>
              <a:rPr lang="en" sz="1600" b="1">
                <a:solidFill>
                  <a:schemeClr val="dk1"/>
                </a:solidFill>
              </a:rPr>
              <a:t>stale data</a:t>
            </a:r>
            <a:r>
              <a:rPr lang="en" sz="1600">
                <a:solidFill>
                  <a:schemeClr val="dk1"/>
                </a:solidFill>
              </a:rPr>
              <a:t>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Consistency</a:t>
            </a:r>
            <a:endParaRPr/>
          </a:p>
        </p:txBody>
      </p:sp>
      <p:sp>
        <p:nvSpPr>
          <p:cNvPr id="300" name="Google Shape;300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Other types of consistency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>
                <a:solidFill>
                  <a:schemeClr val="dk1"/>
                </a:solidFill>
              </a:rPr>
              <a:t>Causal Consistency</a:t>
            </a:r>
            <a:r>
              <a:rPr lang="en" sz="1600">
                <a:solidFill>
                  <a:schemeClr val="dk1"/>
                </a:solidFill>
              </a:rPr>
              <a:t>: Writes that are not concurrent must be seen in order, concurrent writes can be seen in different orders on different nodes.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>
                <a:solidFill>
                  <a:schemeClr val="dk1"/>
                </a:solidFill>
              </a:rPr>
              <a:t>FIFO Consistency</a:t>
            </a:r>
            <a:r>
              <a:rPr lang="en" sz="1600">
                <a:solidFill>
                  <a:schemeClr val="dk1"/>
                </a:solidFill>
              </a:rPr>
              <a:t>: Writes done by the same process are seen in that order; writes by different processes can be seen in different orders.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en" sz="1600" b="1">
                <a:solidFill>
                  <a:schemeClr val="dk1"/>
                </a:solidFill>
              </a:rPr>
              <a:t>Eventual Consistency</a:t>
            </a:r>
            <a:r>
              <a:rPr lang="en" sz="1600">
                <a:solidFill>
                  <a:schemeClr val="dk1"/>
                </a:solidFill>
              </a:rPr>
              <a:t>: if all writes to an object stop, eventually all processes read the same value.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306" name="Google Shape;306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Fault Tolerance &amp; State Machine Replication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Distributed Systems?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9575" y="1342625"/>
            <a:ext cx="4114974" cy="314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</a:t>
            </a:r>
            <a:endParaRPr/>
          </a:p>
        </p:txBody>
      </p:sp>
      <p:sp>
        <p:nvSpPr>
          <p:cNvPr id="318" name="Google Shape;318;p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Single Instance: </a:t>
            </a:r>
            <a:endParaRPr/>
          </a:p>
        </p:txBody>
      </p:sp>
      <p:pic>
        <p:nvPicPr>
          <p:cNvPr id="319" name="Google Shape;31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9355" y="1705050"/>
            <a:ext cx="5383998" cy="314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3"/>
          <p:cNvSpPr txBox="1"/>
          <p:nvPr/>
        </p:nvSpPr>
        <p:spPr>
          <a:xfrm>
            <a:off x="6115500" y="2877275"/>
            <a:ext cx="271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0000"/>
                </a:solidFill>
              </a:rPr>
              <a:t>X</a:t>
            </a:r>
            <a:endParaRPr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</a:t>
            </a:r>
            <a:endParaRPr/>
          </a:p>
        </p:txBody>
      </p:sp>
      <p:sp>
        <p:nvSpPr>
          <p:cNvPr id="326" name="Google Shape;32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To support single point fault tolerance</a:t>
            </a:r>
            <a:endParaRPr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Replicate the state machine across multiple servers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lphaLcPeriod"/>
            </a:pPr>
            <a:r>
              <a:rPr lang="en" sz="1800">
                <a:solidFill>
                  <a:schemeClr val="dk1"/>
                </a:solidFill>
              </a:rPr>
              <a:t>Clients can view all servers as one state machine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This approach is so called SMR (State Machine Replication)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Primary and Backup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Consensus Protocols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/>
              <a:t>Primary &amp; Backup</a:t>
            </a:r>
            <a:endParaRPr sz="50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38" name="Google Shape;338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any time: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 talks to the server, the primary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data of primary if replicated to backup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 primary fails, the backup becomes primary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Goals: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Correct and available, behaves like a single copy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Despite failures(Crash, Network issues, etc)</a:t>
            </a:r>
            <a:endParaRPr/>
          </a:p>
        </p:txBody>
      </p:sp>
      <p:pic>
        <p:nvPicPr>
          <p:cNvPr id="339" name="Google Shape;33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450" y="445024"/>
            <a:ext cx="5032324" cy="7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45" name="Google Shape;345;p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Operations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Clients send operations (Put, Get, Append) to primary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decides on order of ops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Primary forwards sequence of ops to backup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Backup performs ops in same order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backup has executed/saved ops, primary replies to client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51" name="Google Shape;351;p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may crashes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can be only one Primary at a time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State transfer between Primary and Backup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Log operations? Content of memory?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Think about the binlog of MySQL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Lost/delay/duplicate messages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52" name="Google Shape;35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4450" y="445024"/>
            <a:ext cx="5032324" cy="75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 manage the replicate states, deal with server failures.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We introduce the View Server. 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View Server decides who is primary, backup, or idle server.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358" name="Google Shape;35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pic>
        <p:nvPicPr>
          <p:cNvPr id="359" name="Google Shape;35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050" y="2933826"/>
            <a:ext cx="4217775" cy="15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6900" y="2761975"/>
            <a:ext cx="5168299" cy="18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66" name="Google Shape;366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view is a statement about the current roles in the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View Server detects the server failures by heartbeats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Each server periodically calls view server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Dead if missed in Pings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Live after a single Ping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primary fails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Set Backup as Primary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Promote Idle as Backup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Primary transfer data to Backup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 backup fails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…</a:t>
            </a:r>
            <a:endParaRPr/>
          </a:p>
        </p:txBody>
      </p:sp>
      <p:pic>
        <p:nvPicPr>
          <p:cNvPr id="367" name="Google Shape;36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624" y="2194649"/>
            <a:ext cx="4330875" cy="10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73" name="Google Shape;373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more than one server think it is Primary? (Split-brain)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YES, due to network issues</a:t>
            </a:r>
            <a:endParaRPr/>
          </a:p>
        </p:txBody>
      </p:sp>
      <p:pic>
        <p:nvPicPr>
          <p:cNvPr id="374" name="Google Shape;37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674" y="2571750"/>
            <a:ext cx="3318809" cy="19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Distributed Systems?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Performance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Scalability</a:t>
            </a:r>
            <a:endParaRPr sz="52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Fault Tolerance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80" name="Google Shape;380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Rules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Primary in view i+1 must have been backup or primary in view 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Primary must wait for backup to accept/execute each op before replying to client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Backup must accept forwarded requests only if view is correct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Non-primary must reject client requests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Every operation must be before or after state transfer</a:t>
            </a:r>
            <a:endParaRPr sz="1600"/>
          </a:p>
        </p:txBody>
      </p:sp>
      <p:pic>
        <p:nvPicPr>
          <p:cNvPr id="381" name="Google Shape;381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9550" y="3154700"/>
            <a:ext cx="3042750" cy="1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566074"/>
            <a:ext cx="5032324" cy="752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62"/>
          <p:cNvCxnSpPr/>
          <p:nvPr/>
        </p:nvCxnSpPr>
        <p:spPr>
          <a:xfrm>
            <a:off x="1184375" y="3508500"/>
            <a:ext cx="1183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4" name="Google Shape;384;p62"/>
          <p:cNvCxnSpPr/>
          <p:nvPr/>
        </p:nvCxnSpPr>
        <p:spPr>
          <a:xfrm>
            <a:off x="3209575" y="3490975"/>
            <a:ext cx="13152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5" name="Google Shape;385;p62"/>
          <p:cNvCxnSpPr/>
          <p:nvPr/>
        </p:nvCxnSpPr>
        <p:spPr>
          <a:xfrm rot="10800000">
            <a:off x="3402550" y="4437800"/>
            <a:ext cx="111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6" name="Google Shape;386;p62"/>
          <p:cNvCxnSpPr/>
          <p:nvPr/>
        </p:nvCxnSpPr>
        <p:spPr>
          <a:xfrm rot="10800000">
            <a:off x="1201950" y="4446700"/>
            <a:ext cx="1104600" cy="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7" name="Google Shape;387;p62"/>
          <p:cNvSpPr txBox="1"/>
          <p:nvPr/>
        </p:nvSpPr>
        <p:spPr>
          <a:xfrm>
            <a:off x="6953075" y="3061375"/>
            <a:ext cx="2208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So no more Split-Brain Problem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&amp; Backup</a:t>
            </a:r>
            <a:endParaRPr/>
          </a:p>
        </p:txBody>
      </p:sp>
      <p:sp>
        <p:nvSpPr>
          <p:cNvPr id="393" name="Google Shape;393;p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drawback of Primary &amp; Backup</a:t>
            </a:r>
            <a:endParaRPr sz="1600"/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View Server have single point of failures.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If replicate view server, then we have to add another view server for them..</a:t>
            </a:r>
            <a:endParaRPr sz="1600"/>
          </a:p>
        </p:txBody>
      </p:sp>
      <p:pic>
        <p:nvPicPr>
          <p:cNvPr id="394" name="Google Shape;39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2275" y="3488626"/>
            <a:ext cx="3884627" cy="140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9825" y="3421825"/>
            <a:ext cx="656650" cy="4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625" y="3421825"/>
            <a:ext cx="656650" cy="44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6263" y="2434525"/>
            <a:ext cx="656650" cy="44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8" name="Google Shape;398;p63"/>
          <p:cNvCxnSpPr/>
          <p:nvPr/>
        </p:nvCxnSpPr>
        <p:spPr>
          <a:xfrm flipH="1">
            <a:off x="3542650" y="2938650"/>
            <a:ext cx="385800" cy="43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9" name="Google Shape;399;p63"/>
          <p:cNvCxnSpPr>
            <a:endCxn id="394" idx="0"/>
          </p:cNvCxnSpPr>
          <p:nvPr/>
        </p:nvCxnSpPr>
        <p:spPr>
          <a:xfrm>
            <a:off x="4414589" y="2875126"/>
            <a:ext cx="0" cy="613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0" name="Google Shape;400;p63"/>
          <p:cNvCxnSpPr>
            <a:endCxn id="395" idx="0"/>
          </p:cNvCxnSpPr>
          <p:nvPr/>
        </p:nvCxnSpPr>
        <p:spPr>
          <a:xfrm>
            <a:off x="4770050" y="2877325"/>
            <a:ext cx="608100" cy="544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1" name="Google Shape;401;p63"/>
          <p:cNvCxnSpPr>
            <a:stCxn id="396" idx="3"/>
          </p:cNvCxnSpPr>
          <p:nvPr/>
        </p:nvCxnSpPr>
        <p:spPr>
          <a:xfrm>
            <a:off x="3623275" y="3642175"/>
            <a:ext cx="357900" cy="8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p63"/>
          <p:cNvCxnSpPr/>
          <p:nvPr/>
        </p:nvCxnSpPr>
        <p:spPr>
          <a:xfrm flipH="1">
            <a:off x="4770225" y="3642175"/>
            <a:ext cx="279600" cy="16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3" name="Google Shape;403;p63"/>
          <p:cNvSpPr txBox="1"/>
          <p:nvPr/>
        </p:nvSpPr>
        <p:spPr>
          <a:xfrm>
            <a:off x="5410075" y="2605500"/>
            <a:ext cx="375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How to resolve this?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Why Distributed Systems?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Two-Generals’ Problem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RPC semantics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Distributed State &amp; Consistency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Fault Tolerance &amp; State Machine Replication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 dirty="0"/>
              <a:t>Consensus &amp; Consensus Protocol</a:t>
            </a: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Distributed Transaction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More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Q&amp;A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6"/>
          <p:cNvSpPr txBox="1">
            <a:spLocks noGrp="1"/>
          </p:cNvSpPr>
          <p:nvPr>
            <p:ph type="ctrTitle"/>
          </p:nvPr>
        </p:nvSpPr>
        <p:spPr>
          <a:xfrm>
            <a:off x="311708" y="753121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pic>
        <p:nvPicPr>
          <p:cNvPr id="422" name="Google Shape;42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276" y="819325"/>
            <a:ext cx="6615450" cy="38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pic>
        <p:nvPicPr>
          <p:cNvPr id="429" name="Google Shape;42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375" y="892950"/>
            <a:ext cx="6855800" cy="396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pic>
        <p:nvPicPr>
          <p:cNvPr id="436" name="Google Shape;43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075" y="1152473"/>
            <a:ext cx="6304326" cy="333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42" name="Google Shape;442;p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Distributed Consensus: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 procedure for a number of processes to agree on a single proposal made by one of them.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Should eventually and only choose one value.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There are many proposed protocols to reach consensus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One famous protocol is Paxos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It address the Primary &amp; Backup problem by </a:t>
            </a:r>
            <a:r>
              <a:rPr lang="en" sz="1500" b="1">
                <a:solidFill>
                  <a:schemeClr val="dk1"/>
                </a:solidFill>
              </a:rPr>
              <a:t>majority</a:t>
            </a:r>
            <a:endParaRPr sz="1500" b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Majority: more than half of the participants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Majority Intersect: for any two majorities S and S’, there is some node in both S and S’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	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443" name="Google Shape;44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2875" y="3643675"/>
            <a:ext cx="5743226" cy="136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49" name="Google Shape;449;p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Paxos Roles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>
                <a:solidFill>
                  <a:schemeClr val="dk1"/>
                </a:solidFill>
              </a:rPr>
              <a:t>Proposers</a:t>
            </a:r>
            <a:endParaRPr sz="1500" b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Propose values (proposals) to be chosen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 b="1">
                <a:solidFill>
                  <a:schemeClr val="dk1"/>
                </a:solidFill>
              </a:rPr>
              <a:t>Acceptors</a:t>
            </a:r>
            <a:endParaRPr sz="1500" b="1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Accept/reject proposals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Collectively decide when a value is chosen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Learners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Once a value is chosen, learn the decided value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All logical roles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" sz="1500">
                <a:solidFill>
                  <a:schemeClr val="dk1"/>
                </a:solidFill>
              </a:rPr>
              <a:t>Multiple roles can co-locate on the same physical node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55" name="Google Shape;455;p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Paxos Terminology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3F4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Value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a possible value/operation to reach consensus on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3F4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Proposal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to select a value, the proposals are uniquely numbered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3F4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Accept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A proposal/value is accepted by acceptor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3F4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Chosen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A proposal/value is chosen by majority</a:t>
            </a:r>
            <a:endParaRPr sz="14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3F4F4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Learned</a:t>
            </a: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: acceptors need to know the proposals is chosen</a:t>
            </a:r>
            <a:endParaRPr sz="1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6" name="Google Shape;456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4650" y="1643088"/>
            <a:ext cx="2859475" cy="185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7" name="Google Shape;457;p71"/>
          <p:cNvCxnSpPr/>
          <p:nvPr/>
        </p:nvCxnSpPr>
        <p:spPr>
          <a:xfrm>
            <a:off x="4971725" y="2114550"/>
            <a:ext cx="762900" cy="201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view for the topics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63" name="Google Shape;463;p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43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950" b="1">
                <a:solidFill>
                  <a:srgbClr val="333333"/>
                </a:solidFill>
                <a:highlight>
                  <a:srgbClr val="FFFFFF"/>
                </a:highlight>
              </a:rPr>
              <a:t>Implementation of Paxos, to reach consensus, choose a Value</a:t>
            </a:r>
            <a:endParaRPr sz="19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V: Value; N: Proposal number; </a:t>
            </a:r>
            <a:endParaRPr sz="195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Phase 1: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P1a: Proposer chooses a new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and sends the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 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to a majority of Acceptor.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P1b: If an acceptor a receives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n’ &gt; 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of any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to which it has responded, then it responds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 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with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 promise not to accept any more proposals numbered less than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endParaRPr sz="1100">
              <a:solidFill>
                <a:srgbClr val="333333"/>
              </a:solidFill>
              <a:highlight>
                <a:srgbClr val="F3F4F4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 highest-numbered proposal (if any) that it has accepted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Phase 2: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P2a: If the proposer receives a response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from a majority of acceptors, then it sends to each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&lt;accept,n,v&gt;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v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is either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 value of the highest-numbered proposal among the responses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Any value if the responses reported no proposals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299085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P2b: If an acceptor receives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&lt;accept,n,v&gt;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it accepts the proposal unless it has in the meantime responded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n’ &gt; n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69" name="Google Shape;469;p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P1a: proposer sends &lt;prepare&gt;</a:t>
            </a:r>
            <a:endParaRPr/>
          </a:p>
        </p:txBody>
      </p:sp>
      <p:sp>
        <p:nvSpPr>
          <p:cNvPr id="470" name="Google Shape;470;p73"/>
          <p:cNvSpPr/>
          <p:nvPr/>
        </p:nvSpPr>
        <p:spPr>
          <a:xfrm>
            <a:off x="1000275" y="1904125"/>
            <a:ext cx="456000" cy="456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P0</a:t>
            </a:r>
            <a:endParaRPr sz="800"/>
          </a:p>
        </p:txBody>
      </p:sp>
      <p:sp>
        <p:nvSpPr>
          <p:cNvPr id="471" name="Google Shape;471;p73"/>
          <p:cNvSpPr/>
          <p:nvPr/>
        </p:nvSpPr>
        <p:spPr>
          <a:xfrm>
            <a:off x="1000275" y="26500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P1</a:t>
            </a:r>
            <a:endParaRPr sz="800"/>
          </a:p>
        </p:txBody>
      </p:sp>
      <p:sp>
        <p:nvSpPr>
          <p:cNvPr id="472" name="Google Shape;472;p73"/>
          <p:cNvSpPr/>
          <p:nvPr/>
        </p:nvSpPr>
        <p:spPr>
          <a:xfrm>
            <a:off x="1000275" y="33960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P2</a:t>
            </a:r>
            <a:endParaRPr sz="800"/>
          </a:p>
        </p:txBody>
      </p:sp>
      <p:sp>
        <p:nvSpPr>
          <p:cNvPr id="473" name="Google Shape;473;p73"/>
          <p:cNvSpPr/>
          <p:nvPr/>
        </p:nvSpPr>
        <p:spPr>
          <a:xfrm>
            <a:off x="1000275" y="41419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P3</a:t>
            </a:r>
            <a:endParaRPr sz="800"/>
          </a:p>
        </p:txBody>
      </p:sp>
      <p:sp>
        <p:nvSpPr>
          <p:cNvPr id="474" name="Google Shape;474;p73"/>
          <p:cNvSpPr/>
          <p:nvPr/>
        </p:nvSpPr>
        <p:spPr>
          <a:xfrm>
            <a:off x="3280500" y="1980375"/>
            <a:ext cx="8616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(nil,nil)</a:t>
            </a:r>
            <a:endParaRPr/>
          </a:p>
        </p:txBody>
      </p:sp>
      <p:sp>
        <p:nvSpPr>
          <p:cNvPr id="475" name="Google Shape;475;p73"/>
          <p:cNvSpPr/>
          <p:nvPr/>
        </p:nvSpPr>
        <p:spPr>
          <a:xfrm>
            <a:off x="3280500" y="2920250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(nil,nil)</a:t>
            </a:r>
            <a:endParaRPr/>
          </a:p>
        </p:txBody>
      </p:sp>
      <p:sp>
        <p:nvSpPr>
          <p:cNvPr id="476" name="Google Shape;476;p73"/>
          <p:cNvSpPr/>
          <p:nvPr/>
        </p:nvSpPr>
        <p:spPr>
          <a:xfrm>
            <a:off x="3280500" y="3860125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(nil,nil)</a:t>
            </a:r>
            <a:endParaRPr/>
          </a:p>
        </p:txBody>
      </p:sp>
      <p:cxnSp>
        <p:nvCxnSpPr>
          <p:cNvPr id="477" name="Google Shape;477;p73"/>
          <p:cNvCxnSpPr/>
          <p:nvPr/>
        </p:nvCxnSpPr>
        <p:spPr>
          <a:xfrm>
            <a:off x="1668475" y="2197450"/>
            <a:ext cx="14175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78" name="Google Shape;478;p73"/>
          <p:cNvCxnSpPr/>
          <p:nvPr/>
        </p:nvCxnSpPr>
        <p:spPr>
          <a:xfrm>
            <a:off x="1761125" y="2077000"/>
            <a:ext cx="1296900" cy="11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9" name="Google Shape;479;p73"/>
          <p:cNvSpPr txBox="1"/>
          <p:nvPr/>
        </p:nvSpPr>
        <p:spPr>
          <a:xfrm>
            <a:off x="1668475" y="2041875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p1a&lt;0&gt;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480" name="Google Shape;480;p73"/>
          <p:cNvSpPr txBox="1"/>
          <p:nvPr/>
        </p:nvSpPr>
        <p:spPr>
          <a:xfrm>
            <a:off x="653925" y="4681800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Proposer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81" name="Google Shape;481;p73"/>
          <p:cNvSpPr txBox="1"/>
          <p:nvPr/>
        </p:nvSpPr>
        <p:spPr>
          <a:xfrm>
            <a:off x="3109200" y="468802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Acceptor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482" name="Google Shape;48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225" y="46813"/>
            <a:ext cx="2859475" cy="1857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73"/>
          <p:cNvCxnSpPr/>
          <p:nvPr/>
        </p:nvCxnSpPr>
        <p:spPr>
          <a:xfrm flipH="1">
            <a:off x="3002550" y="381625"/>
            <a:ext cx="3131400" cy="158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84" name="Google Shape;484;p73"/>
          <p:cNvSpPr txBox="1"/>
          <p:nvPr/>
        </p:nvSpPr>
        <p:spPr>
          <a:xfrm>
            <a:off x="4799000" y="2442075"/>
            <a:ext cx="30000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P1a: Proposer chooses a new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and sends the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 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to a majority of Acceptor.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490" name="Google Shape;490;p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545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P1b: acceptor receives preparesends back &lt;response&gt;</a:t>
            </a:r>
            <a:endParaRPr/>
          </a:p>
        </p:txBody>
      </p:sp>
      <p:sp>
        <p:nvSpPr>
          <p:cNvPr id="491" name="Google Shape;491;p74"/>
          <p:cNvSpPr/>
          <p:nvPr/>
        </p:nvSpPr>
        <p:spPr>
          <a:xfrm>
            <a:off x="1000275" y="19041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P0</a:t>
            </a:r>
            <a:endParaRPr sz="800"/>
          </a:p>
        </p:txBody>
      </p:sp>
      <p:sp>
        <p:nvSpPr>
          <p:cNvPr id="492" name="Google Shape;492;p74"/>
          <p:cNvSpPr/>
          <p:nvPr/>
        </p:nvSpPr>
        <p:spPr>
          <a:xfrm>
            <a:off x="1000275" y="26500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P1</a:t>
            </a:r>
            <a:endParaRPr sz="800"/>
          </a:p>
        </p:txBody>
      </p:sp>
      <p:sp>
        <p:nvSpPr>
          <p:cNvPr id="493" name="Google Shape;493;p74"/>
          <p:cNvSpPr/>
          <p:nvPr/>
        </p:nvSpPr>
        <p:spPr>
          <a:xfrm>
            <a:off x="1000275" y="33960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P2</a:t>
            </a:r>
            <a:endParaRPr sz="800"/>
          </a:p>
        </p:txBody>
      </p:sp>
      <p:sp>
        <p:nvSpPr>
          <p:cNvPr id="494" name="Google Shape;494;p74"/>
          <p:cNvSpPr/>
          <p:nvPr/>
        </p:nvSpPr>
        <p:spPr>
          <a:xfrm>
            <a:off x="1000275" y="41419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P3</a:t>
            </a:r>
            <a:endParaRPr sz="800"/>
          </a:p>
        </p:txBody>
      </p:sp>
      <p:sp>
        <p:nvSpPr>
          <p:cNvPr id="495" name="Google Shape;495;p74"/>
          <p:cNvSpPr/>
          <p:nvPr/>
        </p:nvSpPr>
        <p:spPr>
          <a:xfrm>
            <a:off x="3280500" y="1980375"/>
            <a:ext cx="861600" cy="461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(0,nil)</a:t>
            </a:r>
            <a:endParaRPr/>
          </a:p>
        </p:txBody>
      </p:sp>
      <p:sp>
        <p:nvSpPr>
          <p:cNvPr id="496" name="Google Shape;496;p74"/>
          <p:cNvSpPr/>
          <p:nvPr/>
        </p:nvSpPr>
        <p:spPr>
          <a:xfrm>
            <a:off x="3280500" y="2920250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(0,nil)</a:t>
            </a:r>
            <a:endParaRPr/>
          </a:p>
        </p:txBody>
      </p:sp>
      <p:sp>
        <p:nvSpPr>
          <p:cNvPr id="497" name="Google Shape;497;p74"/>
          <p:cNvSpPr/>
          <p:nvPr/>
        </p:nvSpPr>
        <p:spPr>
          <a:xfrm>
            <a:off x="3280500" y="3860125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(nil,nil)</a:t>
            </a:r>
            <a:endParaRPr/>
          </a:p>
        </p:txBody>
      </p:sp>
      <p:cxnSp>
        <p:nvCxnSpPr>
          <p:cNvPr id="498" name="Google Shape;498;p74"/>
          <p:cNvCxnSpPr/>
          <p:nvPr/>
        </p:nvCxnSpPr>
        <p:spPr>
          <a:xfrm>
            <a:off x="1668475" y="2197450"/>
            <a:ext cx="14175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499" name="Google Shape;499;p74"/>
          <p:cNvCxnSpPr/>
          <p:nvPr/>
        </p:nvCxnSpPr>
        <p:spPr>
          <a:xfrm>
            <a:off x="1761125" y="2077000"/>
            <a:ext cx="1296900" cy="11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500" name="Google Shape;500;p74"/>
          <p:cNvSpPr txBox="1"/>
          <p:nvPr/>
        </p:nvSpPr>
        <p:spPr>
          <a:xfrm>
            <a:off x="2103725" y="2651125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2"/>
              </a:solidFill>
            </a:endParaRPr>
          </a:p>
        </p:txBody>
      </p:sp>
      <p:sp>
        <p:nvSpPr>
          <p:cNvPr id="501" name="Google Shape;501;p74"/>
          <p:cNvSpPr txBox="1"/>
          <p:nvPr/>
        </p:nvSpPr>
        <p:spPr>
          <a:xfrm>
            <a:off x="4206975" y="2477500"/>
            <a:ext cx="48351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P1b: If an acceptor a receives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n’ &gt; n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of any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to which it has responded, then it responds &lt;response&gt;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 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with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 promise not to accept any more proposals numbered less than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</a:t>
            </a:r>
            <a:endParaRPr sz="1100">
              <a:solidFill>
                <a:srgbClr val="333333"/>
              </a:solidFill>
              <a:highlight>
                <a:srgbClr val="F3F4F4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 highest-numbered proposal (if any) that it has accepted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2" name="Google Shape;502;p74"/>
          <p:cNvSpPr txBox="1"/>
          <p:nvPr/>
        </p:nvSpPr>
        <p:spPr>
          <a:xfrm>
            <a:off x="653925" y="4681800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Proposer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03" name="Google Shape;503;p74"/>
          <p:cNvSpPr txBox="1"/>
          <p:nvPr/>
        </p:nvSpPr>
        <p:spPr>
          <a:xfrm>
            <a:off x="3109200" y="468802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Acceptor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04" name="Google Shape;504;p74"/>
          <p:cNvSpPr txBox="1"/>
          <p:nvPr/>
        </p:nvSpPr>
        <p:spPr>
          <a:xfrm>
            <a:off x="2317000" y="2512450"/>
            <a:ext cx="5336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505" name="Google Shape;505;p74"/>
          <p:cNvSpPr txBox="1"/>
          <p:nvPr/>
        </p:nvSpPr>
        <p:spPr>
          <a:xfrm>
            <a:off x="2317000" y="2477500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p2b&lt;0,nil&gt;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506" name="Google Shape;506;p74"/>
          <p:cNvSpPr txBox="1"/>
          <p:nvPr/>
        </p:nvSpPr>
        <p:spPr>
          <a:xfrm>
            <a:off x="2326200" y="1876488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p2b&lt;0,nil&gt;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512" name="Google Shape;512;p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P2a: proposer receives &lt;response&gt; and sends &lt;accept, “A”&gt;</a:t>
            </a:r>
            <a:endParaRPr/>
          </a:p>
        </p:txBody>
      </p:sp>
      <p:sp>
        <p:nvSpPr>
          <p:cNvPr id="513" name="Google Shape;513;p75"/>
          <p:cNvSpPr/>
          <p:nvPr/>
        </p:nvSpPr>
        <p:spPr>
          <a:xfrm>
            <a:off x="1000275" y="1904125"/>
            <a:ext cx="456000" cy="4560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P0</a:t>
            </a:r>
            <a:endParaRPr sz="800"/>
          </a:p>
        </p:txBody>
      </p:sp>
      <p:sp>
        <p:nvSpPr>
          <p:cNvPr id="514" name="Google Shape;514;p75"/>
          <p:cNvSpPr/>
          <p:nvPr/>
        </p:nvSpPr>
        <p:spPr>
          <a:xfrm>
            <a:off x="1000275" y="26500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P1</a:t>
            </a:r>
            <a:endParaRPr sz="800"/>
          </a:p>
        </p:txBody>
      </p:sp>
      <p:sp>
        <p:nvSpPr>
          <p:cNvPr id="515" name="Google Shape;515;p75"/>
          <p:cNvSpPr/>
          <p:nvPr/>
        </p:nvSpPr>
        <p:spPr>
          <a:xfrm>
            <a:off x="1000275" y="33960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P2</a:t>
            </a:r>
            <a:endParaRPr sz="800"/>
          </a:p>
        </p:txBody>
      </p:sp>
      <p:sp>
        <p:nvSpPr>
          <p:cNvPr id="516" name="Google Shape;516;p75"/>
          <p:cNvSpPr/>
          <p:nvPr/>
        </p:nvSpPr>
        <p:spPr>
          <a:xfrm>
            <a:off x="1000275" y="41419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P3</a:t>
            </a:r>
            <a:endParaRPr sz="800"/>
          </a:p>
        </p:txBody>
      </p:sp>
      <p:sp>
        <p:nvSpPr>
          <p:cNvPr id="517" name="Google Shape;517;p75"/>
          <p:cNvSpPr/>
          <p:nvPr/>
        </p:nvSpPr>
        <p:spPr>
          <a:xfrm>
            <a:off x="3280500" y="1980375"/>
            <a:ext cx="8616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(0,nil)</a:t>
            </a:r>
            <a:endParaRPr/>
          </a:p>
        </p:txBody>
      </p:sp>
      <p:sp>
        <p:nvSpPr>
          <p:cNvPr id="518" name="Google Shape;518;p75"/>
          <p:cNvSpPr/>
          <p:nvPr/>
        </p:nvSpPr>
        <p:spPr>
          <a:xfrm>
            <a:off x="3280500" y="2920250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(0,nil)</a:t>
            </a:r>
            <a:endParaRPr/>
          </a:p>
        </p:txBody>
      </p:sp>
      <p:sp>
        <p:nvSpPr>
          <p:cNvPr id="519" name="Google Shape;519;p75"/>
          <p:cNvSpPr/>
          <p:nvPr/>
        </p:nvSpPr>
        <p:spPr>
          <a:xfrm>
            <a:off x="3280500" y="3860125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(nil,nil)</a:t>
            </a:r>
            <a:endParaRPr/>
          </a:p>
        </p:txBody>
      </p:sp>
      <p:cxnSp>
        <p:nvCxnSpPr>
          <p:cNvPr id="520" name="Google Shape;520;p75"/>
          <p:cNvCxnSpPr/>
          <p:nvPr/>
        </p:nvCxnSpPr>
        <p:spPr>
          <a:xfrm>
            <a:off x="1668475" y="2197450"/>
            <a:ext cx="14175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1" name="Google Shape;521;p75"/>
          <p:cNvCxnSpPr/>
          <p:nvPr/>
        </p:nvCxnSpPr>
        <p:spPr>
          <a:xfrm>
            <a:off x="1761125" y="2077000"/>
            <a:ext cx="1296900" cy="11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2" name="Google Shape;522;p75"/>
          <p:cNvSpPr txBox="1"/>
          <p:nvPr/>
        </p:nvSpPr>
        <p:spPr>
          <a:xfrm>
            <a:off x="1668475" y="2041875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p2a&lt;0,”A”&gt;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523" name="Google Shape;523;p75"/>
          <p:cNvSpPr txBox="1"/>
          <p:nvPr/>
        </p:nvSpPr>
        <p:spPr>
          <a:xfrm>
            <a:off x="653925" y="4681800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Proposer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4" name="Google Shape;524;p75"/>
          <p:cNvSpPr txBox="1"/>
          <p:nvPr/>
        </p:nvSpPr>
        <p:spPr>
          <a:xfrm>
            <a:off x="3109200" y="468802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Acceptor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25" name="Google Shape;525;p75"/>
          <p:cNvSpPr txBox="1"/>
          <p:nvPr/>
        </p:nvSpPr>
        <p:spPr>
          <a:xfrm>
            <a:off x="4761900" y="1748925"/>
            <a:ext cx="3799200" cy="18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P2a: If the proposer receives a response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from a majority of acceptors, then it sends to each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&lt;accept,n,v&gt;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v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is either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 value of the highest-numbered proposal among the responses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Char char="○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Any value if the responses reported no proposals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  <p:sp>
        <p:nvSpPr>
          <p:cNvPr id="531" name="Google Shape;531;p7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P2b: acceptor accepts the proposal</a:t>
            </a:r>
            <a:endParaRPr/>
          </a:p>
        </p:txBody>
      </p:sp>
      <p:sp>
        <p:nvSpPr>
          <p:cNvPr id="532" name="Google Shape;532;p76"/>
          <p:cNvSpPr/>
          <p:nvPr/>
        </p:nvSpPr>
        <p:spPr>
          <a:xfrm>
            <a:off x="1000275" y="19041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P0</a:t>
            </a:r>
            <a:endParaRPr sz="800"/>
          </a:p>
        </p:txBody>
      </p:sp>
      <p:sp>
        <p:nvSpPr>
          <p:cNvPr id="533" name="Google Shape;533;p76"/>
          <p:cNvSpPr/>
          <p:nvPr/>
        </p:nvSpPr>
        <p:spPr>
          <a:xfrm>
            <a:off x="1000275" y="26500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P1</a:t>
            </a:r>
            <a:endParaRPr sz="800"/>
          </a:p>
        </p:txBody>
      </p:sp>
      <p:sp>
        <p:nvSpPr>
          <p:cNvPr id="534" name="Google Shape;534;p76"/>
          <p:cNvSpPr/>
          <p:nvPr/>
        </p:nvSpPr>
        <p:spPr>
          <a:xfrm>
            <a:off x="1000275" y="339602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P2</a:t>
            </a:r>
            <a:endParaRPr sz="800"/>
          </a:p>
        </p:txBody>
      </p:sp>
      <p:sp>
        <p:nvSpPr>
          <p:cNvPr id="535" name="Google Shape;535;p76"/>
          <p:cNvSpPr/>
          <p:nvPr/>
        </p:nvSpPr>
        <p:spPr>
          <a:xfrm>
            <a:off x="1000275" y="4141975"/>
            <a:ext cx="456000" cy="456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P3</a:t>
            </a:r>
            <a:endParaRPr sz="800"/>
          </a:p>
        </p:txBody>
      </p:sp>
      <p:sp>
        <p:nvSpPr>
          <p:cNvPr id="536" name="Google Shape;536;p76"/>
          <p:cNvSpPr/>
          <p:nvPr/>
        </p:nvSpPr>
        <p:spPr>
          <a:xfrm>
            <a:off x="3280500" y="1980375"/>
            <a:ext cx="861600" cy="461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(0,”A”)</a:t>
            </a:r>
            <a:endParaRPr/>
          </a:p>
        </p:txBody>
      </p:sp>
      <p:sp>
        <p:nvSpPr>
          <p:cNvPr id="537" name="Google Shape;537;p76"/>
          <p:cNvSpPr/>
          <p:nvPr/>
        </p:nvSpPr>
        <p:spPr>
          <a:xfrm>
            <a:off x="3280500" y="2920250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(0,”A”)</a:t>
            </a:r>
            <a:endParaRPr/>
          </a:p>
        </p:txBody>
      </p:sp>
      <p:sp>
        <p:nvSpPr>
          <p:cNvPr id="538" name="Google Shape;538;p76"/>
          <p:cNvSpPr/>
          <p:nvPr/>
        </p:nvSpPr>
        <p:spPr>
          <a:xfrm>
            <a:off x="3280500" y="3860125"/>
            <a:ext cx="806100" cy="461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(nil,nil)</a:t>
            </a:r>
            <a:endParaRPr/>
          </a:p>
        </p:txBody>
      </p:sp>
      <p:cxnSp>
        <p:nvCxnSpPr>
          <p:cNvPr id="539" name="Google Shape;539;p76"/>
          <p:cNvCxnSpPr/>
          <p:nvPr/>
        </p:nvCxnSpPr>
        <p:spPr>
          <a:xfrm>
            <a:off x="1668475" y="2197450"/>
            <a:ext cx="1417500" cy="89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40" name="Google Shape;540;p76"/>
          <p:cNvCxnSpPr/>
          <p:nvPr/>
        </p:nvCxnSpPr>
        <p:spPr>
          <a:xfrm>
            <a:off x="1761125" y="2077000"/>
            <a:ext cx="1296900" cy="111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1" name="Google Shape;541;p76"/>
          <p:cNvSpPr txBox="1"/>
          <p:nvPr/>
        </p:nvSpPr>
        <p:spPr>
          <a:xfrm>
            <a:off x="1668475" y="2041875"/>
            <a:ext cx="95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p2a&lt;0,”A”&gt;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542" name="Google Shape;542;p76"/>
          <p:cNvSpPr txBox="1"/>
          <p:nvPr/>
        </p:nvSpPr>
        <p:spPr>
          <a:xfrm>
            <a:off x="653925" y="4681800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Proposer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43" name="Google Shape;543;p76"/>
          <p:cNvSpPr txBox="1"/>
          <p:nvPr/>
        </p:nvSpPr>
        <p:spPr>
          <a:xfrm>
            <a:off x="3109200" y="4688025"/>
            <a:ext cx="114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Acceptor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44" name="Google Shape;544;p76"/>
          <p:cNvSpPr txBox="1"/>
          <p:nvPr/>
        </p:nvSpPr>
        <p:spPr>
          <a:xfrm>
            <a:off x="4761900" y="1748925"/>
            <a:ext cx="37992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Char char="●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P2b: If an acceptor receives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&lt;accept,n,v&gt;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, it accepts the proposal unless it has in the meantime responded to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&lt;prepare,n’&gt;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 , where </a:t>
            </a:r>
            <a:r>
              <a:rPr lang="en" sz="1100">
                <a:solidFill>
                  <a:srgbClr val="333333"/>
                </a:solidFill>
                <a:highlight>
                  <a:srgbClr val="F3F4F4"/>
                </a:highlight>
                <a:latin typeface="Roboto Mono"/>
                <a:ea typeface="Roboto Mono"/>
                <a:cs typeface="Roboto Mono"/>
                <a:sym typeface="Roboto Mono"/>
              </a:rPr>
              <a:t>n’ &gt; n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550" name="Google Shape;550;p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Liveness is not guaranteed because of race conditions of proposal conflictins.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 b="1">
                <a:solidFill>
                  <a:srgbClr val="333333"/>
                </a:solidFill>
                <a:highlight>
                  <a:srgbClr val="FFFFFF"/>
                </a:highlight>
              </a:rPr>
              <a:t>Solution? Have a stable/distinguished Leader</a:t>
            </a:r>
            <a:endParaRPr b="1"/>
          </a:p>
        </p:txBody>
      </p:sp>
      <p:pic>
        <p:nvPicPr>
          <p:cNvPr id="551" name="Google Shape;55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175" y="1904838"/>
            <a:ext cx="55816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PMMC: Paxos made moderate complex</a:t>
            </a:r>
            <a:endParaRPr/>
          </a:p>
        </p:txBody>
      </p:sp>
      <p:sp>
        <p:nvSpPr>
          <p:cNvPr id="557" name="Google Shape;557;p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Published in 2015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Roles: Replica, acceptor, </a:t>
            </a:r>
            <a:r>
              <a:rPr lang="en" sz="1200" b="1">
                <a:solidFill>
                  <a:srgbClr val="333333"/>
                </a:solidFill>
                <a:highlight>
                  <a:srgbClr val="FFFFFF"/>
                </a:highlight>
              </a:rPr>
              <a:t>leader</a:t>
            </a:r>
            <a:endParaRPr sz="1200" b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PMMC has a stable leader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Leader “election” by running Paxos Phase 1 for all instances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Normal case: only needs to run Paxos Phase 2 protocol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If leader fails? 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 follower finds there is no heartbeats from leader for a while, timeout.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They will elect themselves as leader if didn’t receive others’ election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558" name="Google Shape;558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200" y="3034050"/>
            <a:ext cx="3558874" cy="187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PMMC: Paxos made moderate complex</a:t>
            </a:r>
            <a:endParaRPr/>
          </a:p>
        </p:txBody>
      </p:sp>
      <p:pic>
        <p:nvPicPr>
          <p:cNvPr id="565" name="Google Shape;565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949" y="1017725"/>
            <a:ext cx="5267575" cy="40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Raft</a:t>
            </a:r>
            <a:endParaRPr/>
          </a:p>
        </p:txBody>
      </p:sp>
      <p:sp>
        <p:nvSpPr>
          <p:cNvPr id="571" name="Google Shape;571;p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Leader election per term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Log replication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Leader replicates log to all followers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Restrictions on leader election to enforce safety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Raft</a:t>
            </a:r>
            <a:endParaRPr/>
          </a:p>
        </p:txBody>
      </p:sp>
      <p:sp>
        <p:nvSpPr>
          <p:cNvPr id="577" name="Google Shape;577;p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Roles: Leader, Follower, Candidates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Leader election per term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Log replication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Leader replicates log to all followers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AutoNum type="arabicPeriod"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</a:rPr>
              <a:t>Restrictions on leader election to enforce safety</a:t>
            </a:r>
            <a:endParaRPr sz="12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  <p:pic>
        <p:nvPicPr>
          <p:cNvPr id="578" name="Google Shape;57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75" y="2500225"/>
            <a:ext cx="3799131" cy="206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Google Shape;57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977" y="2569387"/>
            <a:ext cx="3306924" cy="193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Generals’ Problem</a:t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2250" y="1321800"/>
            <a:ext cx="5299502" cy="298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Protocols: Paxos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586" name="Google Shape;586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3127"/>
            <a:ext cx="8148800" cy="45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Questions: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Does Paxos resolve the Two Generals’ problem?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No, because Paxos can reach consensus on majority decisions. Cannot be applied while there is only two machines.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What service is using consensus protocols?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Raft: ETCD, Kafka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Paxos: Zookeeper(Paxos Variant)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2" name="Google Shape;592;p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 Protocols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598" name="Google Shape;598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Distributed Transaction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More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8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Transaction</a:t>
            </a:r>
            <a:endParaRPr/>
          </a:p>
        </p:txBody>
      </p:sp>
      <p:sp>
        <p:nvSpPr>
          <p:cNvPr id="610" name="Google Shape;610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single-node DB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Guarantees of a transactional system (ACID)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Atomicity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Either all operations executed (commit), or nothing (abort)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Consistency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Changes within a transaction are consistent with application constraints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Isolation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 transactions run in an “isolated” environment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MySQL: READ UNCOMMITTED , READ COMMITTED , REPEATABLE READ , and SERIALIZABLE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Durability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transaction effects are persisted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(Wrong)</a:t>
            </a:r>
            <a:endParaRPr/>
          </a:p>
        </p:txBody>
      </p:sp>
      <p:sp>
        <p:nvSpPr>
          <p:cNvPr id="616" name="Google Shape;616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going to book either three events or no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Badminton Playground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Restaurant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Cinema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17" name="Google Shape;617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00" y="2926150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2111013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4035625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3073325"/>
            <a:ext cx="1736700" cy="6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1" name="Google Shape;621;p87"/>
          <p:cNvCxnSpPr/>
          <p:nvPr/>
        </p:nvCxnSpPr>
        <p:spPr>
          <a:xfrm rot="10800000" flipH="1">
            <a:off x="3025450" y="2587925"/>
            <a:ext cx="2200500" cy="70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2" name="Google Shape;622;p87"/>
          <p:cNvCxnSpPr/>
          <p:nvPr/>
        </p:nvCxnSpPr>
        <p:spPr>
          <a:xfrm rot="10800000" flipH="1">
            <a:off x="3121900" y="3368325"/>
            <a:ext cx="2139300" cy="5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3" name="Google Shape;623;p87"/>
          <p:cNvCxnSpPr/>
          <p:nvPr/>
        </p:nvCxnSpPr>
        <p:spPr>
          <a:xfrm flipH="1">
            <a:off x="3139550" y="2780850"/>
            <a:ext cx="2095200" cy="5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4" name="Google Shape;624;p87"/>
          <p:cNvCxnSpPr/>
          <p:nvPr/>
        </p:nvCxnSpPr>
        <p:spPr>
          <a:xfrm flipH="1">
            <a:off x="3183350" y="3587400"/>
            <a:ext cx="19725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25" name="Google Shape;625;p87"/>
          <p:cNvSpPr txBox="1"/>
          <p:nvPr/>
        </p:nvSpPr>
        <p:spPr>
          <a:xfrm>
            <a:off x="4182700" y="2849963"/>
            <a:ext cx="479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26" name="Google Shape;626;p87"/>
          <p:cNvSpPr txBox="1"/>
          <p:nvPr/>
        </p:nvSpPr>
        <p:spPr>
          <a:xfrm>
            <a:off x="3849575" y="349737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(Wrong)</a:t>
            </a:r>
            <a:endParaRPr/>
          </a:p>
        </p:txBody>
      </p:sp>
      <p:sp>
        <p:nvSpPr>
          <p:cNvPr id="632" name="Google Shape;632;p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going to book either three events or no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Badminton Playground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Restaurant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Cinema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33" name="Google Shape;63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00" y="2926150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2111013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4035625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3073325"/>
            <a:ext cx="1736700" cy="6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7" name="Google Shape;637;p88"/>
          <p:cNvCxnSpPr/>
          <p:nvPr/>
        </p:nvCxnSpPr>
        <p:spPr>
          <a:xfrm>
            <a:off x="3174500" y="3850425"/>
            <a:ext cx="1884900" cy="3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8" name="Google Shape;638;p88"/>
          <p:cNvCxnSpPr/>
          <p:nvPr/>
        </p:nvCxnSpPr>
        <p:spPr>
          <a:xfrm rot="10800000">
            <a:off x="3086875" y="4025650"/>
            <a:ext cx="1849800" cy="4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39" name="Google Shape;639;p88"/>
          <p:cNvSpPr txBox="1"/>
          <p:nvPr/>
        </p:nvSpPr>
        <p:spPr>
          <a:xfrm>
            <a:off x="3700525" y="42011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0" name="Google Shape;640;p88"/>
          <p:cNvSpPr txBox="1"/>
          <p:nvPr/>
        </p:nvSpPr>
        <p:spPr>
          <a:xfrm>
            <a:off x="982725" y="47036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Ends up only book two events, not expected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(Correct)</a:t>
            </a:r>
            <a:endParaRPr/>
          </a:p>
        </p:txBody>
      </p:sp>
      <p:sp>
        <p:nvSpPr>
          <p:cNvPr id="646" name="Google Shape;646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going to book either three events or no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Badminton Playground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Restaurant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Cinema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7" name="Google Shape;64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00" y="2926150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2111013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4035625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3073325"/>
            <a:ext cx="1736700" cy="6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1" name="Google Shape;651;p89"/>
          <p:cNvCxnSpPr/>
          <p:nvPr/>
        </p:nvCxnSpPr>
        <p:spPr>
          <a:xfrm rot="10800000" flipH="1">
            <a:off x="3025450" y="2587925"/>
            <a:ext cx="2200500" cy="70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2" name="Google Shape;652;p89"/>
          <p:cNvCxnSpPr/>
          <p:nvPr/>
        </p:nvCxnSpPr>
        <p:spPr>
          <a:xfrm rot="10800000" flipH="1">
            <a:off x="3121900" y="3368325"/>
            <a:ext cx="2139300" cy="5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3" name="Google Shape;653;p89"/>
          <p:cNvCxnSpPr/>
          <p:nvPr/>
        </p:nvCxnSpPr>
        <p:spPr>
          <a:xfrm flipH="1">
            <a:off x="3139550" y="2780850"/>
            <a:ext cx="2095200" cy="57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4" name="Google Shape;654;p89"/>
          <p:cNvCxnSpPr/>
          <p:nvPr/>
        </p:nvCxnSpPr>
        <p:spPr>
          <a:xfrm flipH="1">
            <a:off x="3183350" y="3587400"/>
            <a:ext cx="1972500" cy="8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5" name="Google Shape;655;p89"/>
          <p:cNvSpPr txBox="1"/>
          <p:nvPr/>
        </p:nvSpPr>
        <p:spPr>
          <a:xfrm>
            <a:off x="4182700" y="2849963"/>
            <a:ext cx="4794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6" name="Google Shape;656;p89"/>
          <p:cNvSpPr txBox="1"/>
          <p:nvPr/>
        </p:nvSpPr>
        <p:spPr>
          <a:xfrm>
            <a:off x="3849575" y="349737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yes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7" name="Google Shape;657;p89"/>
          <p:cNvSpPr txBox="1"/>
          <p:nvPr/>
        </p:nvSpPr>
        <p:spPr>
          <a:xfrm>
            <a:off x="3393675" y="2464450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Maybe book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8" name="Google Shape;658;p89"/>
          <p:cNvSpPr txBox="1"/>
          <p:nvPr/>
        </p:nvSpPr>
        <p:spPr>
          <a:xfrm>
            <a:off x="3528550" y="3125700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Maybe book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(Correct)</a:t>
            </a:r>
            <a:endParaRPr/>
          </a:p>
        </p:txBody>
      </p:sp>
      <p:sp>
        <p:nvSpPr>
          <p:cNvPr id="664" name="Google Shape;664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going to book either three events or no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Badminton Playground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Restaurant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Cinema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65" name="Google Shape;665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00" y="2926150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2111013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4035625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3073325"/>
            <a:ext cx="1736700" cy="6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90"/>
          <p:cNvCxnSpPr/>
          <p:nvPr/>
        </p:nvCxnSpPr>
        <p:spPr>
          <a:xfrm>
            <a:off x="3174500" y="3850425"/>
            <a:ext cx="1884900" cy="3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70" name="Google Shape;670;p90"/>
          <p:cNvCxnSpPr/>
          <p:nvPr/>
        </p:nvCxnSpPr>
        <p:spPr>
          <a:xfrm rot="10800000">
            <a:off x="3086875" y="4025650"/>
            <a:ext cx="1849800" cy="4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1" name="Google Shape;671;p90"/>
          <p:cNvSpPr txBox="1"/>
          <p:nvPr/>
        </p:nvSpPr>
        <p:spPr>
          <a:xfrm>
            <a:off x="3700525" y="42011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(Correct)</a:t>
            </a:r>
            <a:endParaRPr/>
          </a:p>
        </p:txBody>
      </p:sp>
      <p:sp>
        <p:nvSpPr>
          <p:cNvPr id="677" name="Google Shape;677;p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are going to book either three events or no events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Badminton Playground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Restaurant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Cinema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78" name="Google Shape;67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00" y="2926150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2111013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4035625"/>
            <a:ext cx="1736700" cy="6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075" y="3073325"/>
            <a:ext cx="1736700" cy="682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2" name="Google Shape;682;p91"/>
          <p:cNvCxnSpPr/>
          <p:nvPr/>
        </p:nvCxnSpPr>
        <p:spPr>
          <a:xfrm rot="10800000" flipH="1">
            <a:off x="3025450" y="2587925"/>
            <a:ext cx="2200500" cy="70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3" name="Google Shape;683;p91"/>
          <p:cNvCxnSpPr/>
          <p:nvPr/>
        </p:nvCxnSpPr>
        <p:spPr>
          <a:xfrm rot="10800000" flipH="1">
            <a:off x="3121900" y="3368325"/>
            <a:ext cx="2139300" cy="5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4" name="Google Shape;684;p91"/>
          <p:cNvCxnSpPr/>
          <p:nvPr/>
        </p:nvCxnSpPr>
        <p:spPr>
          <a:xfrm>
            <a:off x="3174500" y="3850425"/>
            <a:ext cx="1884900" cy="350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85" name="Google Shape;685;p91"/>
          <p:cNvCxnSpPr/>
          <p:nvPr/>
        </p:nvCxnSpPr>
        <p:spPr>
          <a:xfrm rot="10800000">
            <a:off x="3086875" y="4025650"/>
            <a:ext cx="1849800" cy="45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86" name="Google Shape;686;p91"/>
          <p:cNvSpPr txBox="1"/>
          <p:nvPr/>
        </p:nvSpPr>
        <p:spPr>
          <a:xfrm>
            <a:off x="3700525" y="42011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87" name="Google Shape;687;p91"/>
          <p:cNvSpPr txBox="1"/>
          <p:nvPr/>
        </p:nvSpPr>
        <p:spPr>
          <a:xfrm>
            <a:off x="3569000" y="2926150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No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Consistency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578" y="1017725"/>
            <a:ext cx="4258851" cy="36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(Two Phase Commit)</a:t>
            </a:r>
            <a:endParaRPr/>
          </a:p>
        </p:txBody>
      </p:sp>
      <p:sp>
        <p:nvSpPr>
          <p:cNvPr id="693" name="Google Shape;693;p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Roles: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Participants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Coordinator</a:t>
            </a:r>
            <a:endParaRPr sz="1600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Actions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RPC request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Log before sending RPC</a:t>
            </a:r>
            <a:endParaRPr sz="1600"/>
          </a:p>
          <a:p>
            <a:pPr marL="457200" lvl="0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RPCs: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Coordinator -&gt; Participants, PREPARE: </a:t>
            </a:r>
            <a:endParaRPr sz="1600"/>
          </a:p>
          <a:p>
            <a:pPr marL="1371600" lvl="2" indent="-307339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Can you accept this transaction?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Participants -&gt; Coordinator, Vote: </a:t>
            </a:r>
            <a:endParaRPr sz="1600"/>
          </a:p>
          <a:p>
            <a:pPr marL="1371600" lvl="2" indent="-307339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I can accept.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Coordinator -&gt; Participants, COMMIT: </a:t>
            </a:r>
            <a:endParaRPr sz="1600"/>
          </a:p>
          <a:p>
            <a:pPr marL="1371600" lvl="2" indent="-307339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Commit this transaction</a:t>
            </a:r>
            <a:endParaRPr sz="1600"/>
          </a:p>
          <a:p>
            <a:pPr marL="914400" lvl="1" indent="-307340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/>
              <a:t>Participants -&gt; Coordinator, ABORT: </a:t>
            </a:r>
            <a:endParaRPr sz="1600"/>
          </a:p>
          <a:p>
            <a:pPr marL="1371600" lvl="2" indent="-307339" algn="l" rtl="0"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en" sz="1600"/>
              <a:t>Abort this transaction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694" name="Google Shape;694;p92"/>
          <p:cNvSpPr txBox="1"/>
          <p:nvPr/>
        </p:nvSpPr>
        <p:spPr>
          <a:xfrm>
            <a:off x="3656675" y="7118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(Two Phase Commit)</a:t>
            </a:r>
            <a:endParaRPr/>
          </a:p>
        </p:txBody>
      </p:sp>
      <p:sp>
        <p:nvSpPr>
          <p:cNvPr id="700" name="Google Shape;700;p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Commit without failures</a:t>
            </a:r>
            <a:endParaRPr/>
          </a:p>
        </p:txBody>
      </p:sp>
      <p:sp>
        <p:nvSpPr>
          <p:cNvPr id="701" name="Google Shape;701;p93"/>
          <p:cNvSpPr txBox="1"/>
          <p:nvPr/>
        </p:nvSpPr>
        <p:spPr>
          <a:xfrm>
            <a:off x="3656675" y="7118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702" name="Google Shape;70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050" y="1652200"/>
            <a:ext cx="4999626" cy="300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 (Two Phase Commit)</a:t>
            </a:r>
            <a:endParaRPr/>
          </a:p>
        </p:txBody>
      </p:sp>
      <p:sp>
        <p:nvSpPr>
          <p:cNvPr id="708" name="Google Shape;708;p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Abort without failures</a:t>
            </a:r>
            <a:endParaRPr/>
          </a:p>
        </p:txBody>
      </p:sp>
      <p:sp>
        <p:nvSpPr>
          <p:cNvPr id="709" name="Google Shape;709;p94"/>
          <p:cNvSpPr txBox="1"/>
          <p:nvPr/>
        </p:nvSpPr>
        <p:spPr>
          <a:xfrm>
            <a:off x="3656675" y="711825"/>
            <a:ext cx="5049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710" name="Google Shape;710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948" y="1651625"/>
            <a:ext cx="5282051" cy="31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0100" y="2123525"/>
            <a:ext cx="541900" cy="53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4625" y="1960300"/>
            <a:ext cx="541900" cy="537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4150" y="2660525"/>
            <a:ext cx="541900" cy="537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19" name="Google Shape;719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 the absence of failures, 2PC is pretty 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if failures happen?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Participant failures?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Coordinator failures?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Message drops?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25" name="Google Shape;725;p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Participants fails before sending response</a:t>
            </a:r>
            <a:endParaRPr/>
          </a:p>
        </p:txBody>
      </p:sp>
      <p:pic>
        <p:nvPicPr>
          <p:cNvPr id="726" name="Google Shape;726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0700" y="1785875"/>
            <a:ext cx="5206474" cy="3166824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96"/>
          <p:cNvSpPr txBox="1"/>
          <p:nvPr/>
        </p:nvSpPr>
        <p:spPr>
          <a:xfrm>
            <a:off x="6725150" y="3243650"/>
            <a:ext cx="1788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Fails and recover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33" name="Google Shape;733;p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Participants fails after sending vote</a:t>
            </a:r>
            <a:endParaRPr/>
          </a:p>
        </p:txBody>
      </p:sp>
      <p:pic>
        <p:nvPicPr>
          <p:cNvPr id="734" name="Google Shape;734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783" y="1812175"/>
            <a:ext cx="4836424" cy="307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40" name="Google Shape;740;p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participant fails after sending vote, but the vote is lost?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recovery, should participant commit again?</a:t>
            </a:r>
            <a:endParaRPr/>
          </a:p>
        </p:txBody>
      </p:sp>
      <p:pic>
        <p:nvPicPr>
          <p:cNvPr id="741" name="Google Shape;741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425" y="2027636"/>
            <a:ext cx="6304324" cy="194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9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47" name="Google Shape;747;p9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if participants fails after sending vote, but the vote is lost?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Can commit again, or ask for decision. Either way, the coordinator should tell participant the result.</a:t>
            </a:r>
            <a:endParaRPr/>
          </a:p>
        </p:txBody>
      </p:sp>
      <p:pic>
        <p:nvPicPr>
          <p:cNvPr id="748" name="Google Shape;748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052" y="2226425"/>
            <a:ext cx="4263600" cy="2689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54" name="Google Shape;754;p10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fails before sending decision?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recovery, should coordinator commit the transaction?</a:t>
            </a:r>
            <a:endParaRPr/>
          </a:p>
        </p:txBody>
      </p:sp>
      <p:pic>
        <p:nvPicPr>
          <p:cNvPr id="755" name="Google Shape;755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50" y="2325425"/>
            <a:ext cx="5742401" cy="24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61" name="Google Shape;761;p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fails before sending decision?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recovery, should coordinator commit the transaction?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Shouldn’t, it should prepare again or simply abort.</a:t>
            </a:r>
            <a:endParaRPr/>
          </a:p>
        </p:txBody>
      </p:sp>
      <p:pic>
        <p:nvPicPr>
          <p:cNvPr id="762" name="Google Shape;76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750" y="2325425"/>
            <a:ext cx="5742401" cy="241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Fault Tolerance &amp; Consensus Protocols</a:t>
            </a: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276" y="959600"/>
            <a:ext cx="6615450" cy="38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68" name="Google Shape;768;p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fails before sending decision?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After recovery, should coordinator commit the transaction?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Shouldn’t, it should prepare again or simply abort.</a:t>
            </a:r>
            <a:endParaRPr/>
          </a:p>
        </p:txBody>
      </p:sp>
      <p:pic>
        <p:nvPicPr>
          <p:cNvPr id="769" name="Google Shape;769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200" y="2513163"/>
            <a:ext cx="3278702" cy="21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801" y="2488141"/>
            <a:ext cx="3278699" cy="2173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76" name="Google Shape;776;p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fails after sending decision?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we abort?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7" name="Google Shape;777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476" y="2174600"/>
            <a:ext cx="4481776" cy="28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83" name="Google Shape;783;p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Coordinator fails after sending decision?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we abort? No! Because there is log.</a:t>
            </a:r>
            <a:endParaRPr/>
          </a:p>
        </p:txBody>
      </p:sp>
      <p:pic>
        <p:nvPicPr>
          <p:cNvPr id="784" name="Google Shape;784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1476" y="2174600"/>
            <a:ext cx="4481776" cy="281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Transactions</a:t>
            </a:r>
            <a:endParaRPr/>
          </a:p>
        </p:txBody>
      </p:sp>
      <p:sp>
        <p:nvSpPr>
          <p:cNvPr id="790" name="Google Shape;790;p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Concurrency Control Protocols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Optimistic concurrency control (OCC)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Timestamp ordering (TO)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Multiversion concurrency control (MVCC)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Many others…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it together</a:t>
            </a:r>
            <a:endParaRPr/>
          </a:p>
        </p:txBody>
      </p:sp>
      <p:pic>
        <p:nvPicPr>
          <p:cNvPr id="796" name="Google Shape;79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338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TOC</a:t>
            </a:r>
            <a:endParaRPr/>
          </a:p>
        </p:txBody>
      </p:sp>
      <p:sp>
        <p:nvSpPr>
          <p:cNvPr id="802" name="Google Shape;802;p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Why Distributed Systems?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Two-Generals’ Problem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RPC semantics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State &amp; Consistency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Fault Tolerance &amp; State Machine Replication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Consensus &amp; Consensus Protocol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Transaction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More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Q&amp;A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</a:t>
            </a:r>
            <a:endParaRPr/>
          </a:p>
        </p:txBody>
      </p:sp>
      <p:sp>
        <p:nvSpPr>
          <p:cNvPr id="808" name="Google Shape;808;p10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Byzantine Fault Tolerance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File Systems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Storage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Distributed Computing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MLsys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Byzantine Fault Tolerance</a:t>
            </a:r>
            <a:endParaRPr/>
          </a:p>
        </p:txBody>
      </p:sp>
      <p:sp>
        <p:nvSpPr>
          <p:cNvPr id="814" name="Google Shape;814;p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15" name="Google Shape;815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350" y="1054798"/>
            <a:ext cx="6718050" cy="37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File Systems</a:t>
            </a:r>
            <a:endParaRPr/>
          </a:p>
        </p:txBody>
      </p:sp>
      <p:sp>
        <p:nvSpPr>
          <p:cNvPr id="821" name="Google Shape;821;p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2" name="Google Shape;822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0525" y="1060575"/>
            <a:ext cx="5965150" cy="39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Distributed Storage</a:t>
            </a:r>
            <a:endParaRPr/>
          </a:p>
        </p:txBody>
      </p:sp>
      <p:sp>
        <p:nvSpPr>
          <p:cNvPr id="828" name="Google Shape;828;p1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9" name="Google Shape;82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4274" y="1152475"/>
            <a:ext cx="5683624" cy="36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3192</Words>
  <Application>Microsoft Macintosh PowerPoint</Application>
  <PresentationFormat>全屏显示(16:9)</PresentationFormat>
  <Paragraphs>554</Paragraphs>
  <Slides>103</Slides>
  <Notes>103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103</vt:i4>
      </vt:variant>
    </vt:vector>
  </HeadingPairs>
  <TitlesOfParts>
    <vt:vector size="107" baseType="lpstr">
      <vt:lpstr>Roboto Mono</vt:lpstr>
      <vt:lpstr>Arial</vt:lpstr>
      <vt:lpstr>Times New Roman</vt:lpstr>
      <vt:lpstr>Simple Light</vt:lpstr>
      <vt:lpstr>Distributed Systems</vt:lpstr>
      <vt:lpstr>TOC</vt:lpstr>
      <vt:lpstr>Why distributed systems?</vt:lpstr>
      <vt:lpstr>Why Distributed Systems?</vt:lpstr>
      <vt:lpstr>Why Distributed Systems?</vt:lpstr>
      <vt:lpstr>Quick view for the topics</vt:lpstr>
      <vt:lpstr>Two Generals’ Problem</vt:lpstr>
      <vt:lpstr>Consistency</vt:lpstr>
      <vt:lpstr>Fault Tolerance &amp; Consensus Protocols</vt:lpstr>
      <vt:lpstr>Distributed Transaction</vt:lpstr>
      <vt:lpstr>TOC</vt:lpstr>
      <vt:lpstr>Two Generals’ Problem</vt:lpstr>
      <vt:lpstr>Two-Generals’ Problem</vt:lpstr>
      <vt:lpstr>Two-Generals’ Problem: Unresolvable</vt:lpstr>
      <vt:lpstr>Two Generals’ Problem</vt:lpstr>
      <vt:lpstr>Two Generals’ Problem</vt:lpstr>
      <vt:lpstr>Two-Generals’ Problem: Solutions in engineering way</vt:lpstr>
      <vt:lpstr>TOC</vt:lpstr>
      <vt:lpstr>RPC Semantics</vt:lpstr>
      <vt:lpstr>RPC Semantics</vt:lpstr>
      <vt:lpstr>RPC Semantics</vt:lpstr>
      <vt:lpstr>RPC Semantics: Quiz </vt:lpstr>
      <vt:lpstr>TOC</vt:lpstr>
      <vt:lpstr>Distributed State</vt:lpstr>
      <vt:lpstr>Distributed State</vt:lpstr>
      <vt:lpstr>Distributed State</vt:lpstr>
      <vt:lpstr>Consistency</vt:lpstr>
      <vt:lpstr>PowerPoint 演示文稿</vt:lpstr>
      <vt:lpstr>Consistency</vt:lpstr>
      <vt:lpstr>Consistency</vt:lpstr>
      <vt:lpstr>Consistency</vt:lpstr>
      <vt:lpstr>Consistency</vt:lpstr>
      <vt:lpstr>Consistency: Sequential Consistency</vt:lpstr>
      <vt:lpstr>Consistency: Sequential Consistency</vt:lpstr>
      <vt:lpstr>Consistency</vt:lpstr>
      <vt:lpstr>Consistency</vt:lpstr>
      <vt:lpstr>Consistency</vt:lpstr>
      <vt:lpstr>More Consistency</vt:lpstr>
      <vt:lpstr>TOC</vt:lpstr>
      <vt:lpstr>Fault Tolerance</vt:lpstr>
      <vt:lpstr>Fault Tolerance</vt:lpstr>
      <vt:lpstr>Fault Tolerance</vt:lpstr>
      <vt:lpstr>Primary &amp; Backup</vt:lpstr>
      <vt:lpstr>Primary &amp; Backup</vt:lpstr>
      <vt:lpstr>Primary &amp; Backup</vt:lpstr>
      <vt:lpstr>Primary &amp; Backup</vt:lpstr>
      <vt:lpstr>Primary &amp; Backup</vt:lpstr>
      <vt:lpstr>Primary &amp; Backup</vt:lpstr>
      <vt:lpstr>Primary &amp; Backup</vt:lpstr>
      <vt:lpstr>Primary &amp; Backup</vt:lpstr>
      <vt:lpstr>Primary &amp; Backup</vt:lpstr>
      <vt:lpstr>TOC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Consensus Protocols</vt:lpstr>
      <vt:lpstr>Problem</vt:lpstr>
      <vt:lpstr>PMMC: Paxos made moderate complex</vt:lpstr>
      <vt:lpstr>PMMC: Paxos made moderate complex</vt:lpstr>
      <vt:lpstr>Raft</vt:lpstr>
      <vt:lpstr>Raft</vt:lpstr>
      <vt:lpstr>Consensus Protocols: Paxos </vt:lpstr>
      <vt:lpstr>Consensus Protocols</vt:lpstr>
      <vt:lpstr>TOC</vt:lpstr>
      <vt:lpstr>Distributed Transactions</vt:lpstr>
      <vt:lpstr>Traditional Transaction</vt:lpstr>
      <vt:lpstr>Distributed Transaction (Wrong)</vt:lpstr>
      <vt:lpstr>Distributed Transaction (Wrong)</vt:lpstr>
      <vt:lpstr>Distributed Transaction (Correct)</vt:lpstr>
      <vt:lpstr>Distributed Transaction (Correct)</vt:lpstr>
      <vt:lpstr>Distributed Transaction (Correct)</vt:lpstr>
      <vt:lpstr>Distributed Transaction (Two Phase Commit)</vt:lpstr>
      <vt:lpstr>Distributed Transaction (Two Phase Commit)</vt:lpstr>
      <vt:lpstr>Distributed Transaction (Two Phase Commit)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Distributed Transactions</vt:lpstr>
      <vt:lpstr>Put it together</vt:lpstr>
      <vt:lpstr>TOC</vt:lpstr>
      <vt:lpstr>More</vt:lpstr>
      <vt:lpstr>Byzantine Fault Tolerance</vt:lpstr>
      <vt:lpstr>Distributed File Systems</vt:lpstr>
      <vt:lpstr>Distributed Storage</vt:lpstr>
      <vt:lpstr>Distributed Storage</vt:lpstr>
      <vt:lpstr>Distributed Computing</vt:lpstr>
      <vt:lpstr>Distributed Machine Learning Systems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cp:lastModifiedBy>Wu Yikun</cp:lastModifiedBy>
  <cp:revision>4</cp:revision>
  <dcterms:modified xsi:type="dcterms:W3CDTF">2024-10-16T17:12:25Z</dcterms:modified>
</cp:coreProperties>
</file>