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1" r:id="rId2"/>
    <p:sldId id="257" r:id="rId3"/>
    <p:sldId id="272" r:id="rId4"/>
    <p:sldId id="273" r:id="rId5"/>
    <p:sldId id="268" r:id="rId6"/>
    <p:sldId id="269" r:id="rId7"/>
    <p:sldId id="270" r:id="rId8"/>
    <p:sldId id="259" r:id="rId9"/>
    <p:sldId id="275" r:id="rId10"/>
    <p:sldId id="276" r:id="rId11"/>
    <p:sldId id="262" r:id="rId12"/>
    <p:sldId id="264" r:id="rId13"/>
    <p:sldId id="363" r:id="rId14"/>
    <p:sldId id="362" r:id="rId15"/>
    <p:sldId id="378" r:id="rId16"/>
    <p:sldId id="379" r:id="rId17"/>
    <p:sldId id="365" r:id="rId18"/>
    <p:sldId id="366" r:id="rId19"/>
    <p:sldId id="373" r:id="rId20"/>
    <p:sldId id="374" r:id="rId21"/>
    <p:sldId id="375" r:id="rId22"/>
    <p:sldId id="376" r:id="rId23"/>
    <p:sldId id="377" r:id="rId24"/>
    <p:sldId id="364" r:id="rId25"/>
    <p:sldId id="370" r:id="rId26"/>
    <p:sldId id="371" r:id="rId27"/>
    <p:sldId id="369" r:id="rId28"/>
    <p:sldId id="372" r:id="rId29"/>
    <p:sldId id="367" r:id="rId30"/>
    <p:sldId id="368" r:id="rId31"/>
    <p:sldId id="266" r:id="rId32"/>
    <p:sldId id="277" r:id="rId33"/>
    <p:sldId id="267" r:id="rId34"/>
    <p:sldId id="361" r:id="rId35"/>
    <p:sldId id="360"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2FF"/>
    <a:srgbClr val="003C89"/>
    <a:srgbClr val="E5F1FF"/>
    <a:srgbClr val="CAD6E5"/>
    <a:srgbClr val="D9E8FF"/>
    <a:srgbClr val="9EB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9"/>
    <p:restoredTop sz="81433"/>
  </p:normalViewPr>
  <p:slideViewPr>
    <p:cSldViewPr snapToGrid="0">
      <p:cViewPr varScale="1">
        <p:scale>
          <a:sx n="95" d="100"/>
          <a:sy n="95" d="100"/>
        </p:scale>
        <p:origin x="1384" y="18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E74D0-ADD6-F24B-8F90-B86C3BA8AD2B}" type="datetimeFigureOut">
              <a:rPr kumimoji="1" lang="zh-CN" altLang="en-US" smtClean="0"/>
              <a:t>2025/4/22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0EB49-C182-244F-8F85-04B1E6B19944}" type="slidenum">
              <a:rPr kumimoji="1" lang="zh-CN" altLang="en-US" smtClean="0"/>
              <a:t>‹#›</a:t>
            </a:fld>
            <a:endParaRPr kumimoji="1" lang="zh-CN" altLang="en-US"/>
          </a:p>
        </p:txBody>
      </p:sp>
    </p:spTree>
    <p:extLst>
      <p:ext uri="{BB962C8B-B14F-4D97-AF65-F5344CB8AC3E}">
        <p14:creationId xmlns:p14="http://schemas.microsoft.com/office/powerpoint/2010/main" val="367180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zhida.zhihu.com/search?content_id=231592330&amp;content_type=Article&amp;match_order=1&amp;q=%E5%B1%80%E9%83%A8%E6%95%8F%E6%84%9F%E5%93%88%E5%B8%8C&amp;zhida_source=entit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zhida.zhihu.com/search?content_id=231592330&amp;content_type=Article&amp;match_order=1&amp;q=%E8%BF%91%E4%BC%BC%E6%9C%80%E8%BF%91%E9%82%BB&amp;zhida_source=entit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ithub.com/SimoneZeng/awesome-vector-ANN-search-paper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What is vector?</a:t>
            </a:r>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a:t>
            </a:fld>
            <a:endParaRPr kumimoji="1" lang="zh-CN" altLang="en-US"/>
          </a:p>
        </p:txBody>
      </p:sp>
    </p:spTree>
    <p:extLst>
      <p:ext uri="{BB962C8B-B14F-4D97-AF65-F5344CB8AC3E}">
        <p14:creationId xmlns:p14="http://schemas.microsoft.com/office/powerpoint/2010/main" val="6320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12121"/>
                </a:solidFill>
                <a:effectLst/>
                <a:latin typeface="lxgw wenkai"/>
              </a:rPr>
              <a:t>ANN </a:t>
            </a:r>
            <a:r>
              <a:rPr lang="zh-CN" altLang="en-US" b="0" i="0" dirty="0">
                <a:solidFill>
                  <a:srgbClr val="212121"/>
                </a:solidFill>
                <a:effectLst/>
                <a:latin typeface="lxgw wenkai"/>
              </a:rPr>
              <a:t>算法中基于数据结构分类的相似性搜索有以下几类</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13</a:t>
            </a:fld>
            <a:endParaRPr kumimoji="1" lang="zh-CN" altLang="en-US"/>
          </a:p>
        </p:txBody>
      </p:sp>
    </p:spTree>
    <p:extLst>
      <p:ext uri="{BB962C8B-B14F-4D97-AF65-F5344CB8AC3E}">
        <p14:creationId xmlns:p14="http://schemas.microsoft.com/office/powerpoint/2010/main" val="404992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191919"/>
                </a:solidFill>
                <a:effectLst/>
                <a:latin typeface="Times"/>
              </a:rPr>
              <a:t>基于哈希的算法，例如局部敏感哈希算法 </a:t>
            </a:r>
            <a:r>
              <a:rPr lang="en-US" altLang="zh-CN" dirty="0">
                <a:solidFill>
                  <a:srgbClr val="191919"/>
                </a:solidFill>
                <a:effectLst/>
                <a:latin typeface="Times"/>
              </a:rPr>
              <a:t>LSH</a:t>
            </a:r>
            <a:r>
              <a:rPr lang="zh-CN" altLang="en-US" dirty="0">
                <a:solidFill>
                  <a:srgbClr val="191919"/>
                </a:solidFill>
                <a:effectLst/>
                <a:latin typeface="Times"/>
              </a:rPr>
              <a:t>，这种索引通过哈希函数构建，将相互靠近的“向量嵌入”，哈希到同一个桶中，从而将所有相似的向量存储在同一个桶中，当给定一个查询向量时，</a:t>
            </a:r>
            <a:r>
              <a:rPr lang="en-US" altLang="zh-CN" dirty="0">
                <a:solidFill>
                  <a:srgbClr val="191919"/>
                </a:solidFill>
                <a:effectLst/>
                <a:latin typeface="Times"/>
              </a:rPr>
              <a:t>LSH</a:t>
            </a:r>
            <a:r>
              <a:rPr lang="zh-CN" altLang="en-US" dirty="0">
                <a:solidFill>
                  <a:srgbClr val="191919"/>
                </a:solidFill>
                <a:effectLst/>
                <a:latin typeface="Times"/>
              </a:rPr>
              <a:t> 会通过相同的哈希函数将其映射到对应的桶中，随后仅计算该桶内向量的相似度。</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14</a:t>
            </a:fld>
            <a:endParaRPr kumimoji="1" lang="zh-CN" altLang="en-US"/>
          </a:p>
        </p:txBody>
      </p:sp>
    </p:spTree>
    <p:extLst>
      <p:ext uri="{BB962C8B-B14F-4D97-AF65-F5344CB8AC3E}">
        <p14:creationId xmlns:p14="http://schemas.microsoft.com/office/powerpoint/2010/main" val="1446220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u="none" strike="noStrike" dirty="0">
                <a:solidFill>
                  <a:srgbClr val="09408E"/>
                </a:solidFill>
                <a:effectLst/>
                <a:latin typeface="-apple-system"/>
                <a:hlinkClick r:id="rId3"/>
              </a:rPr>
              <a:t>局部敏感哈希</a:t>
            </a:r>
            <a:r>
              <a:rPr lang="zh-CN" altLang="en-US" b="0" i="0" dirty="0">
                <a:solidFill>
                  <a:srgbClr val="191B1F"/>
                </a:solidFill>
                <a:effectLst/>
                <a:latin typeface="-apple-system"/>
              </a:rPr>
              <a:t> </a:t>
            </a:r>
            <a:r>
              <a:rPr lang="zh-CN" altLang="en-US" b="1" i="0" dirty="0">
                <a:solidFill>
                  <a:srgbClr val="191B1F"/>
                </a:solidFill>
                <a:effectLst/>
                <a:latin typeface="-apple-system"/>
              </a:rPr>
              <a:t>（</a:t>
            </a:r>
            <a:r>
              <a:rPr lang="en" altLang="zh-CN" b="1" i="0" dirty="0">
                <a:solidFill>
                  <a:srgbClr val="191B1F"/>
                </a:solidFill>
                <a:effectLst/>
                <a:latin typeface="-apple-system"/>
              </a:rPr>
              <a:t>LSH</a:t>
            </a:r>
            <a:r>
              <a:rPr lang="zh-CN" altLang="en" b="1" i="0" dirty="0">
                <a:solidFill>
                  <a:srgbClr val="191B1F"/>
                </a:solidFill>
                <a:effectLst/>
                <a:latin typeface="-apple-system"/>
              </a:rPr>
              <a:t>）</a:t>
            </a:r>
            <a:r>
              <a:rPr lang="en" altLang="zh-CN" b="0" i="0" dirty="0">
                <a:solidFill>
                  <a:srgbClr val="191B1F"/>
                </a:solidFill>
                <a:effectLst/>
                <a:latin typeface="-apple-system"/>
              </a:rPr>
              <a:t> </a:t>
            </a:r>
            <a:r>
              <a:rPr lang="zh-CN" altLang="en-US" b="0" i="0" dirty="0">
                <a:solidFill>
                  <a:srgbClr val="191B1F"/>
                </a:solidFill>
                <a:effectLst/>
                <a:latin typeface="-apple-system"/>
              </a:rPr>
              <a:t>是一种广泛流行的技术，用于</a:t>
            </a:r>
            <a:r>
              <a:rPr lang="zh-CN" altLang="en-US" b="0" i="0" u="none" strike="noStrike" dirty="0">
                <a:solidFill>
                  <a:srgbClr val="09408E"/>
                </a:solidFill>
                <a:effectLst/>
                <a:latin typeface="-apple-system"/>
                <a:hlinkClick r:id="rId4"/>
              </a:rPr>
              <a:t>近似最近邻</a:t>
            </a:r>
            <a:r>
              <a:rPr lang="zh-CN" altLang="en-US" b="0" i="0" dirty="0">
                <a:solidFill>
                  <a:srgbClr val="191B1F"/>
                </a:solidFill>
                <a:effectLst/>
                <a:latin typeface="-apple-system"/>
              </a:rPr>
              <a:t> （</a:t>
            </a:r>
            <a:r>
              <a:rPr lang="en" altLang="zh-CN" b="0" i="0" dirty="0">
                <a:solidFill>
                  <a:srgbClr val="191B1F"/>
                </a:solidFill>
                <a:effectLst/>
                <a:latin typeface="-apple-system"/>
              </a:rPr>
              <a:t>ANN</a:t>
            </a:r>
            <a:r>
              <a:rPr lang="zh-CN" altLang="en" b="0" i="0" dirty="0">
                <a:solidFill>
                  <a:srgbClr val="191B1F"/>
                </a:solidFill>
                <a:effectLst/>
                <a:latin typeface="-apple-system"/>
              </a:rPr>
              <a:t>） </a:t>
            </a:r>
            <a:r>
              <a:rPr lang="zh-CN" altLang="en-US" b="0" i="0" dirty="0">
                <a:solidFill>
                  <a:srgbClr val="191B1F"/>
                </a:solidFill>
                <a:effectLst/>
                <a:latin typeface="-apple-system"/>
              </a:rPr>
              <a:t>搜索。高效相似性搜索的解决方案是有利可图的</a:t>
            </a:r>
            <a:r>
              <a:rPr lang="en-US" altLang="zh-CN" b="0" i="0" dirty="0">
                <a:solidFill>
                  <a:srgbClr val="191B1F"/>
                </a:solidFill>
                <a:effectLst/>
                <a:latin typeface="-apple-system"/>
              </a:rPr>
              <a:t>——</a:t>
            </a:r>
            <a:r>
              <a:rPr lang="zh-CN" altLang="en-US" b="0" i="0" dirty="0">
                <a:solidFill>
                  <a:srgbClr val="191B1F"/>
                </a:solidFill>
                <a:effectLst/>
                <a:latin typeface="-apple-system"/>
              </a:rPr>
              <a:t>它是数十亿（甚至数万亿美元）公司的核心。</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15</a:t>
            </a:fld>
            <a:endParaRPr kumimoji="1" lang="zh-CN" altLang="en-US"/>
          </a:p>
        </p:txBody>
      </p:sp>
    </p:spTree>
    <p:extLst>
      <p:ext uri="{BB962C8B-B14F-4D97-AF65-F5344CB8AC3E}">
        <p14:creationId xmlns:p14="http://schemas.microsoft.com/office/powerpoint/2010/main" val="2096942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16</a:t>
            </a:fld>
            <a:endParaRPr kumimoji="1" lang="zh-CN" altLang="en-US"/>
          </a:p>
        </p:txBody>
      </p:sp>
    </p:spTree>
    <p:extLst>
      <p:ext uri="{BB962C8B-B14F-4D97-AF65-F5344CB8AC3E}">
        <p14:creationId xmlns:p14="http://schemas.microsoft.com/office/powerpoint/2010/main" val="115629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191919"/>
                </a:solidFill>
                <a:effectLst/>
                <a:latin typeface="Times"/>
              </a:rPr>
              <a:t>基于树结构的算法，例如著名音乐流媒体服务平台 </a:t>
            </a:r>
            <a:r>
              <a:rPr lang="en-US" altLang="zh-CN" dirty="0">
                <a:solidFill>
                  <a:srgbClr val="191919"/>
                </a:solidFill>
                <a:effectLst/>
                <a:latin typeface="Times"/>
              </a:rPr>
              <a:t>Spotify</a:t>
            </a:r>
            <a:r>
              <a:rPr lang="zh-CN" altLang="en-US" dirty="0">
                <a:solidFill>
                  <a:srgbClr val="191919"/>
                </a:solidFill>
                <a:effectLst/>
                <a:latin typeface="Times"/>
              </a:rPr>
              <a:t> 提出的 </a:t>
            </a:r>
            <a:r>
              <a:rPr lang="en-US" altLang="zh-CN" dirty="0">
                <a:solidFill>
                  <a:srgbClr val="191919"/>
                </a:solidFill>
                <a:effectLst/>
                <a:latin typeface="Times"/>
              </a:rPr>
              <a:t>Annoy</a:t>
            </a:r>
            <a:r>
              <a:rPr lang="zh-CN" altLang="en-US" dirty="0">
                <a:solidFill>
                  <a:srgbClr val="191919"/>
                </a:solidFill>
                <a:effectLst/>
                <a:latin typeface="Times"/>
              </a:rPr>
              <a:t> 算法，其通过随机生成的超平面对向量空间递归划分，每次划分都将当前空间一分为二，然后对子空间再次划分，如此反复进行，最终构建一个树结构，这种层次划分的方式使得在查询时能够快速排除大量不相关的子空间。</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17</a:t>
            </a:fld>
            <a:endParaRPr kumimoji="1" lang="zh-CN" altLang="en-US"/>
          </a:p>
        </p:txBody>
      </p:sp>
    </p:spTree>
    <p:extLst>
      <p:ext uri="{BB962C8B-B14F-4D97-AF65-F5344CB8AC3E}">
        <p14:creationId xmlns:p14="http://schemas.microsoft.com/office/powerpoint/2010/main" val="8708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191919"/>
                </a:solidFill>
                <a:effectLst/>
                <a:latin typeface="Times"/>
              </a:rPr>
              <a:t>基于图结构的算法，例如著名的分层导航小世界图 </a:t>
            </a:r>
            <a:r>
              <a:rPr lang="en-US" altLang="zh-CN" dirty="0">
                <a:solidFill>
                  <a:srgbClr val="191919"/>
                </a:solidFill>
                <a:effectLst/>
                <a:latin typeface="Times"/>
              </a:rPr>
              <a:t>HNSW</a:t>
            </a:r>
            <a:r>
              <a:rPr lang="zh-CN" altLang="en-US" dirty="0">
                <a:solidFill>
                  <a:srgbClr val="191919"/>
                </a:solidFill>
                <a:effectLst/>
                <a:latin typeface="Times"/>
              </a:rPr>
              <a:t> 算法。</a:t>
            </a:r>
            <a:endParaRPr lang="en-US" altLang="zh-CN" dirty="0">
              <a:solidFill>
                <a:srgbClr val="191919"/>
              </a:solidFill>
              <a:effectLst/>
              <a:latin typeface="Times"/>
            </a:endParaRPr>
          </a:p>
          <a:p>
            <a:endParaRPr lang="en-US" altLang="zh-CN" dirty="0">
              <a:solidFill>
                <a:srgbClr val="191919"/>
              </a:solidFill>
              <a:effectLst/>
              <a:latin typeface="Times"/>
            </a:endParaRPr>
          </a:p>
          <a:p>
            <a:r>
              <a:rPr lang="en-US" altLang="zh-CN" dirty="0">
                <a:solidFill>
                  <a:srgbClr val="191919"/>
                </a:solidFill>
                <a:effectLst/>
                <a:latin typeface="Times"/>
              </a:rPr>
              <a:t>HNSW</a:t>
            </a:r>
            <a:r>
              <a:rPr lang="zh-CN" altLang="en-US" dirty="0">
                <a:solidFill>
                  <a:srgbClr val="191919"/>
                </a:solidFill>
                <a:effectLst/>
                <a:latin typeface="Times"/>
              </a:rPr>
              <a:t> 算法构建了一个多层次的图结构，使得查询能够快速收敛到候选区域，从而实现高效的近似最近邻搜索。</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18</a:t>
            </a:fld>
            <a:endParaRPr kumimoji="1" lang="zh-CN" altLang="en-US"/>
          </a:p>
        </p:txBody>
      </p:sp>
    </p:spTree>
    <p:extLst>
      <p:ext uri="{BB962C8B-B14F-4D97-AF65-F5344CB8AC3E}">
        <p14:creationId xmlns:p14="http://schemas.microsoft.com/office/powerpoint/2010/main" val="46116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19</a:t>
            </a:fld>
            <a:endParaRPr kumimoji="1" lang="zh-CN" altLang="en-US"/>
          </a:p>
        </p:txBody>
      </p:sp>
    </p:spTree>
    <p:extLst>
      <p:ext uri="{BB962C8B-B14F-4D97-AF65-F5344CB8AC3E}">
        <p14:creationId xmlns:p14="http://schemas.microsoft.com/office/powerpoint/2010/main" val="288556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20</a:t>
            </a:fld>
            <a:endParaRPr kumimoji="1" lang="zh-CN" altLang="en-US"/>
          </a:p>
        </p:txBody>
      </p:sp>
    </p:spTree>
    <p:extLst>
      <p:ext uri="{BB962C8B-B14F-4D97-AF65-F5344CB8AC3E}">
        <p14:creationId xmlns:p14="http://schemas.microsoft.com/office/powerpoint/2010/main" val="4038912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21</a:t>
            </a:fld>
            <a:endParaRPr kumimoji="1" lang="zh-CN" altLang="en-US"/>
          </a:p>
        </p:txBody>
      </p:sp>
    </p:spTree>
    <p:extLst>
      <p:ext uri="{BB962C8B-B14F-4D97-AF65-F5344CB8AC3E}">
        <p14:creationId xmlns:p14="http://schemas.microsoft.com/office/powerpoint/2010/main" val="1956955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22</a:t>
            </a:fld>
            <a:endParaRPr kumimoji="1" lang="zh-CN" altLang="en-US"/>
          </a:p>
        </p:txBody>
      </p:sp>
    </p:spTree>
    <p:extLst>
      <p:ext uri="{BB962C8B-B14F-4D97-AF65-F5344CB8AC3E}">
        <p14:creationId xmlns:p14="http://schemas.microsoft.com/office/powerpoint/2010/main" val="24332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12121"/>
                </a:solidFill>
                <a:effectLst/>
                <a:latin typeface="lxgw wenkai"/>
              </a:rPr>
              <a:t>但是如果你需要处理非结构化的数据，就会发现非结构化数据的特征数量会开始快速膨胀，例如我们处理的是图像、音频、视频等数据，这个过程就变得非常困难。例如，对于图像，可以标注颜色、形状、纹理、边缘、对象、场景等特征，但是这些特征太多了，而且很难人为的进行标注，所以我们需要一种自动化的方式来提取这些特征，而这可以通过 </a:t>
            </a:r>
            <a:r>
              <a:rPr lang="en" altLang="zh-CN" b="0" i="0" dirty="0">
                <a:solidFill>
                  <a:srgbClr val="212121"/>
                </a:solidFill>
                <a:effectLst/>
                <a:latin typeface="lxgw wenkai"/>
              </a:rPr>
              <a:t>Vector Embedding </a:t>
            </a:r>
            <a:r>
              <a:rPr lang="zh-CN" altLang="en-US" b="0" i="0" dirty="0">
                <a:solidFill>
                  <a:srgbClr val="212121"/>
                </a:solidFill>
                <a:effectLst/>
                <a:latin typeface="lxgw wenkai"/>
              </a:rPr>
              <a:t>实现。</a:t>
            </a:r>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3</a:t>
            </a:fld>
            <a:endParaRPr kumimoji="1" lang="zh-CN" altLang="en-US"/>
          </a:p>
        </p:txBody>
      </p:sp>
    </p:spTree>
    <p:extLst>
      <p:ext uri="{BB962C8B-B14F-4D97-AF65-F5344CB8AC3E}">
        <p14:creationId xmlns:p14="http://schemas.microsoft.com/office/powerpoint/2010/main" val="2153664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23</a:t>
            </a:fld>
            <a:endParaRPr kumimoji="1" lang="zh-CN" altLang="en-US"/>
          </a:p>
        </p:txBody>
      </p:sp>
    </p:spTree>
    <p:extLst>
      <p:ext uri="{BB962C8B-B14F-4D97-AF65-F5344CB8AC3E}">
        <p14:creationId xmlns:p14="http://schemas.microsoft.com/office/powerpoint/2010/main" val="1192787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191919"/>
                </a:solidFill>
                <a:effectLst/>
                <a:latin typeface="Times"/>
              </a:rPr>
              <a:t>基于聚类的 </a:t>
            </a:r>
            <a:r>
              <a:rPr lang="en-US" altLang="zh-CN" dirty="0">
                <a:solidFill>
                  <a:srgbClr val="191919"/>
                </a:solidFill>
                <a:effectLst/>
                <a:latin typeface="Times"/>
              </a:rPr>
              <a:t>IVF</a:t>
            </a:r>
            <a:r>
              <a:rPr lang="zh-CN" altLang="en-US" dirty="0">
                <a:solidFill>
                  <a:srgbClr val="191919"/>
                </a:solidFill>
                <a:effectLst/>
                <a:latin typeface="Times"/>
              </a:rPr>
              <a:t>（倒排索引文件算法）根据向量的相似性，通过 </a:t>
            </a:r>
            <a:r>
              <a:rPr lang="en-US" altLang="zh-CN" dirty="0">
                <a:solidFill>
                  <a:srgbClr val="191919"/>
                </a:solidFill>
                <a:effectLst/>
                <a:latin typeface="Times"/>
              </a:rPr>
              <a:t>K-Means</a:t>
            </a:r>
            <a:r>
              <a:rPr lang="zh-CN" altLang="en-US" dirty="0">
                <a:solidFill>
                  <a:srgbClr val="191919"/>
                </a:solidFill>
                <a:effectLst/>
                <a:latin typeface="Times"/>
              </a:rPr>
              <a:t> 这样的聚类算法，将相似的向量聚集到同一个簇（</a:t>
            </a:r>
            <a:r>
              <a:rPr lang="en-US" altLang="zh-CN" dirty="0">
                <a:solidFill>
                  <a:srgbClr val="191919"/>
                </a:solidFill>
                <a:effectLst/>
                <a:latin typeface="Times"/>
              </a:rPr>
              <a:t>Cluster</a:t>
            </a:r>
            <a:r>
              <a:rPr lang="zh-CN" altLang="en-US" dirty="0">
                <a:solidFill>
                  <a:srgbClr val="191919"/>
                </a:solidFill>
                <a:effectLst/>
                <a:latin typeface="Times"/>
              </a:rPr>
              <a:t>）中，从而将搜索空间缩小到最有可能包含最近邻的簇中，而不是在整个数据集中搜索。</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24</a:t>
            </a:fld>
            <a:endParaRPr kumimoji="1" lang="zh-CN" altLang="en-US"/>
          </a:p>
        </p:txBody>
      </p:sp>
    </p:spTree>
    <p:extLst>
      <p:ext uri="{BB962C8B-B14F-4D97-AF65-F5344CB8AC3E}">
        <p14:creationId xmlns:p14="http://schemas.microsoft.com/office/powerpoint/2010/main" val="1573345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25</a:t>
            </a:fld>
            <a:endParaRPr kumimoji="1" lang="zh-CN" altLang="en-US"/>
          </a:p>
        </p:txBody>
      </p:sp>
    </p:spTree>
    <p:extLst>
      <p:ext uri="{BB962C8B-B14F-4D97-AF65-F5344CB8AC3E}">
        <p14:creationId xmlns:p14="http://schemas.microsoft.com/office/powerpoint/2010/main" val="3699268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12121"/>
                </a:solidFill>
                <a:effectLst/>
                <a:latin typeface="lxgw wenkai"/>
              </a:rPr>
              <a:t>但是这种搜索方式也有一些缺点，例如在搜索的时候，如果搜索的内容正好处于两个分类区域的中间，就很有可能遗漏掉最相似的向量。</a:t>
            </a:r>
            <a:endParaRPr lang="en-US" altLang="zh-CN" b="0" i="0" dirty="0">
              <a:solidFill>
                <a:srgbClr val="212121"/>
              </a:solidFill>
              <a:effectLst/>
              <a:latin typeface="lxgw wenkai"/>
            </a:endParaRPr>
          </a:p>
          <a:p>
            <a:pPr algn="l"/>
            <a:endParaRPr lang="zh-CN" altLang="en-US" b="0" i="0" dirty="0">
              <a:solidFill>
                <a:srgbClr val="212121"/>
              </a:solidFill>
              <a:effectLst/>
              <a:latin typeface="lxgw wenkai"/>
            </a:endParaRPr>
          </a:p>
          <a:p>
            <a:pPr algn="l"/>
            <a:r>
              <a:rPr lang="zh-CN" altLang="en-US" b="0" i="0" dirty="0">
                <a:solidFill>
                  <a:srgbClr val="212121"/>
                </a:solidFill>
                <a:effectLst/>
                <a:latin typeface="lxgw wenkai"/>
              </a:rPr>
              <a:t>现实情况中，向量的分布也不会像图中一样区分的那么明显，往往区域的边界是相邻的，就像下图 </a:t>
            </a:r>
            <a:r>
              <a:rPr lang="en-US" altLang="zh-CN" b="0" i="0" dirty="0" err="1">
                <a:solidFill>
                  <a:srgbClr val="212121"/>
                </a:solidFill>
                <a:effectLst/>
                <a:latin typeface="lxgw wenkai"/>
              </a:rPr>
              <a:t>Faiss</a:t>
            </a:r>
            <a:r>
              <a:rPr lang="en-US" altLang="zh-CN" b="0" i="0" dirty="0">
                <a:solidFill>
                  <a:srgbClr val="212121"/>
                </a:solidFill>
                <a:effectLst/>
                <a:latin typeface="lxgw wenkai"/>
              </a:rPr>
              <a:t> </a:t>
            </a:r>
            <a:r>
              <a:rPr lang="zh-CN" altLang="en-US" b="0" i="0" dirty="0">
                <a:solidFill>
                  <a:srgbClr val="212121"/>
                </a:solidFill>
                <a:effectLst/>
                <a:latin typeface="lxgw wenkai"/>
              </a:rPr>
              <a:t>算法一样。</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26</a:t>
            </a:fld>
            <a:endParaRPr kumimoji="1" lang="zh-CN" altLang="en-US"/>
          </a:p>
        </p:txBody>
      </p:sp>
    </p:spTree>
    <p:extLst>
      <p:ext uri="{BB962C8B-B14F-4D97-AF65-F5344CB8AC3E}">
        <p14:creationId xmlns:p14="http://schemas.microsoft.com/office/powerpoint/2010/main" val="2626725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27</a:t>
            </a:fld>
            <a:endParaRPr kumimoji="1" lang="zh-CN" altLang="en-US"/>
          </a:p>
        </p:txBody>
      </p:sp>
    </p:spTree>
    <p:extLst>
      <p:ext uri="{BB962C8B-B14F-4D97-AF65-F5344CB8AC3E}">
        <p14:creationId xmlns:p14="http://schemas.microsoft.com/office/powerpoint/2010/main" val="185551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28</a:t>
            </a:fld>
            <a:endParaRPr kumimoji="1" lang="zh-CN" altLang="en-US"/>
          </a:p>
        </p:txBody>
      </p:sp>
    </p:spTree>
    <p:extLst>
      <p:ext uri="{BB962C8B-B14F-4D97-AF65-F5344CB8AC3E}">
        <p14:creationId xmlns:p14="http://schemas.microsoft.com/office/powerpoint/2010/main" val="7494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29</a:t>
            </a:fld>
            <a:endParaRPr kumimoji="1" lang="zh-CN" altLang="en-US"/>
          </a:p>
        </p:txBody>
      </p:sp>
    </p:spTree>
    <p:extLst>
      <p:ext uri="{BB962C8B-B14F-4D97-AF65-F5344CB8AC3E}">
        <p14:creationId xmlns:p14="http://schemas.microsoft.com/office/powerpoint/2010/main" val="4372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191919"/>
              </a:solidFill>
              <a:effectLst/>
              <a:latin typeface="Times"/>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30</a:t>
            </a:fld>
            <a:endParaRPr kumimoji="1" lang="zh-CN" altLang="en-US"/>
          </a:p>
        </p:txBody>
      </p:sp>
    </p:spTree>
    <p:extLst>
      <p:ext uri="{BB962C8B-B14F-4D97-AF65-F5344CB8AC3E}">
        <p14:creationId xmlns:p14="http://schemas.microsoft.com/office/powerpoint/2010/main" val="3831980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spcBef>
                <a:spcPts val="1600"/>
              </a:spcBef>
              <a:buFont typeface="Arial" panose="020B0604020202020204" pitchFamily="34" charset="0"/>
              <a:buChar char="•"/>
            </a:pPr>
            <a:r>
              <a:rPr lang="zh-CN" altLang="en-US" sz="1200" dirty="0">
                <a:latin typeface="Cambria" panose="02040503050406030204" pitchFamily="18" charset="0"/>
                <a:cs typeface="Times New Roman" panose="02020603050405020304" pitchFamily="18" charset="0"/>
              </a:rPr>
              <a:t>推荐系统：根据用户行为向量匹配相似物品（如电商、短视频推荐）</a:t>
            </a:r>
          </a:p>
          <a:p>
            <a:pPr marL="228600" indent="-228600">
              <a:spcBef>
                <a:spcPts val="1600"/>
              </a:spcBef>
              <a:buFont typeface="Arial" panose="020B0604020202020204" pitchFamily="34" charset="0"/>
              <a:buChar char="•"/>
            </a:pPr>
            <a:r>
              <a:rPr lang="zh-CN" altLang="en-US" sz="1200" dirty="0">
                <a:latin typeface="Cambria" panose="02040503050406030204" pitchFamily="18" charset="0"/>
                <a:cs typeface="Times New Roman" panose="02020603050405020304" pitchFamily="18" charset="0"/>
              </a:rPr>
              <a:t>图像</a:t>
            </a:r>
            <a:r>
              <a:rPr lang="en-US" altLang="zh-CN" sz="1200" dirty="0">
                <a:latin typeface="Cambria" panose="02040503050406030204" pitchFamily="18" charset="0"/>
                <a:cs typeface="Times New Roman" panose="02020603050405020304" pitchFamily="18" charset="0"/>
              </a:rPr>
              <a:t>/</a:t>
            </a:r>
            <a:r>
              <a:rPr lang="zh-CN" altLang="en-US" sz="1200" dirty="0">
                <a:latin typeface="Cambria" panose="02040503050406030204" pitchFamily="18" charset="0"/>
                <a:cs typeface="Times New Roman" panose="02020603050405020304" pitchFamily="18" charset="0"/>
              </a:rPr>
              <a:t>视频检索：以图搜图（如 </a:t>
            </a:r>
            <a:r>
              <a:rPr lang="en" altLang="zh-CN" sz="1200" dirty="0">
                <a:latin typeface="Cambria" panose="02040503050406030204" pitchFamily="18" charset="0"/>
                <a:cs typeface="Times New Roman" panose="02020603050405020304" pitchFamily="18" charset="0"/>
              </a:rPr>
              <a:t>Google Images</a:t>
            </a:r>
            <a:r>
              <a:rPr lang="zh-CN" altLang="en" sz="1200" dirty="0">
                <a:latin typeface="Cambria" panose="02040503050406030204" pitchFamily="18" charset="0"/>
                <a:cs typeface="Times New Roman" panose="02020603050405020304" pitchFamily="18" charset="0"/>
              </a:rPr>
              <a:t>、</a:t>
            </a:r>
            <a:r>
              <a:rPr lang="zh-CN" altLang="en-US" sz="1200" dirty="0">
                <a:latin typeface="Cambria" panose="02040503050406030204" pitchFamily="18" charset="0"/>
                <a:cs typeface="Times New Roman" panose="02020603050405020304" pitchFamily="18" charset="0"/>
              </a:rPr>
              <a:t>医学影像分析）</a:t>
            </a:r>
          </a:p>
          <a:p>
            <a:pPr marL="228600" indent="-228600">
              <a:spcBef>
                <a:spcPts val="1600"/>
              </a:spcBef>
              <a:buFont typeface="Arial" panose="020B0604020202020204" pitchFamily="34" charset="0"/>
              <a:buChar char="•"/>
            </a:pPr>
            <a:r>
              <a:rPr lang="zh-CN" altLang="en-US" sz="1200" dirty="0">
                <a:latin typeface="Cambria" panose="02040503050406030204" pitchFamily="18" charset="0"/>
                <a:cs typeface="Times New Roman" panose="02020603050405020304" pitchFamily="18" charset="0"/>
              </a:rPr>
              <a:t>自然语言处理：语义搜索（如问答系统、聊天机器人）、文本去重</a:t>
            </a:r>
          </a:p>
          <a:p>
            <a:pPr marL="228600" indent="-228600">
              <a:spcBef>
                <a:spcPts val="1600"/>
              </a:spcBef>
              <a:buFont typeface="Arial" panose="020B0604020202020204" pitchFamily="34" charset="0"/>
              <a:buChar char="•"/>
            </a:pPr>
            <a:r>
              <a:rPr lang="zh-CN" altLang="en-US" sz="1200" dirty="0">
                <a:latin typeface="Cambria" panose="02040503050406030204" pitchFamily="18" charset="0"/>
                <a:cs typeface="Times New Roman" panose="02020603050405020304" pitchFamily="18" charset="0"/>
              </a:rPr>
              <a:t>生物信息学：基因序列比对、蛋白质结构相似性分析</a:t>
            </a:r>
          </a:p>
          <a:p>
            <a:pPr marL="228600" indent="-228600">
              <a:spcBef>
                <a:spcPts val="1600"/>
              </a:spcBef>
              <a:buFont typeface="Arial" panose="020B0604020202020204" pitchFamily="34" charset="0"/>
              <a:buChar char="•"/>
            </a:pPr>
            <a:r>
              <a:rPr lang="zh-CN" altLang="en-US" sz="1200" dirty="0">
                <a:latin typeface="Cambria" panose="02040503050406030204" pitchFamily="18" charset="0"/>
                <a:cs typeface="Times New Roman" panose="02020603050405020304" pitchFamily="18" charset="0"/>
              </a:rPr>
              <a:t>金融风控：检测异常交易模式（向量化交易行为）</a:t>
            </a:r>
          </a:p>
          <a:p>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31</a:t>
            </a:fld>
            <a:endParaRPr kumimoji="1" lang="zh-CN" altLang="en-US"/>
          </a:p>
        </p:txBody>
      </p:sp>
    </p:spTree>
    <p:extLst>
      <p:ext uri="{BB962C8B-B14F-4D97-AF65-F5344CB8AC3E}">
        <p14:creationId xmlns:p14="http://schemas.microsoft.com/office/powerpoint/2010/main" val="1212746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dirty="0"/>
              <a:t>https://</a:t>
            </a:r>
            <a:r>
              <a:rPr kumimoji="1" lang="en" altLang="zh-CN" dirty="0" err="1"/>
              <a:t>db-engines.com</a:t>
            </a:r>
            <a:r>
              <a:rPr kumimoji="1" lang="en" altLang="zh-CN" dirty="0"/>
              <a:t>/</a:t>
            </a:r>
            <a:r>
              <a:rPr kumimoji="1" lang="en" altLang="zh-CN" dirty="0" err="1"/>
              <a:t>en</a:t>
            </a:r>
            <a:r>
              <a:rPr kumimoji="1" lang="en" altLang="zh-CN" dirty="0"/>
              <a:t>/ranking/</a:t>
            </a:r>
            <a:r>
              <a:rPr kumimoji="1" lang="en" altLang="zh-CN" dirty="0" err="1"/>
              <a:t>vector+dbms</a:t>
            </a:r>
            <a:endParaRPr kumimoji="1" lang="en" altLang="zh-CN" dirty="0"/>
          </a:p>
          <a:p>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32</a:t>
            </a:fld>
            <a:endParaRPr kumimoji="1" lang="zh-CN" altLang="en-US"/>
          </a:p>
        </p:txBody>
      </p:sp>
    </p:spTree>
    <p:extLst>
      <p:ext uri="{BB962C8B-B14F-4D97-AF65-F5344CB8AC3E}">
        <p14:creationId xmlns:p14="http://schemas.microsoft.com/office/powerpoint/2010/main" val="424561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12121"/>
                </a:solidFill>
                <a:effectLst/>
                <a:latin typeface="lxgw wenkai"/>
              </a:rPr>
              <a:t>实际上，只要维度够多，我们就能够将所有的事物区分开来，世间万物都可以用一个多维坐标系来表示，它们都在一个高维的特征空间中对应着一个坐标点。</a:t>
            </a:r>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4</a:t>
            </a:fld>
            <a:endParaRPr kumimoji="1" lang="zh-CN" altLang="en-US"/>
          </a:p>
        </p:txBody>
      </p:sp>
    </p:spTree>
    <p:extLst>
      <p:ext uri="{BB962C8B-B14F-4D97-AF65-F5344CB8AC3E}">
        <p14:creationId xmlns:p14="http://schemas.microsoft.com/office/powerpoint/2010/main" val="359824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effectLst/>
                <a:latin typeface="Noto Serif SC"/>
              </a:rPr>
              <a:t>1.</a:t>
            </a:r>
            <a:r>
              <a:rPr lang="zh-CN" altLang="en-US" b="0" i="0" dirty="0">
                <a:effectLst/>
                <a:latin typeface="Noto Serif SC"/>
              </a:rPr>
              <a:t>高维向量的指标构造与搜索</a:t>
            </a:r>
          </a:p>
          <a:p>
            <a:pPr algn="just" latinLnBrk="0"/>
            <a:r>
              <a:rPr lang="zh-CN" altLang="en-US" b="0" i="0" dirty="0">
                <a:effectLst/>
                <a:latin typeface="Noto Serif SC"/>
              </a:rPr>
              <a:t>向量数据库需要对数十万个或数千个维度上的数十亿个向量进行高效的索引和搜索，这构成了巨大的计算和存储挑战。传统的索引方法，如</a:t>
            </a:r>
            <a:r>
              <a:rPr lang="en" altLang="zh-CN" b="0" i="0" dirty="0">
                <a:effectLst/>
                <a:latin typeface="Noto Serif SC"/>
              </a:rPr>
              <a:t>b</a:t>
            </a:r>
            <a:r>
              <a:rPr lang="zh-CN" altLang="en-US" b="0" i="0" dirty="0">
                <a:effectLst/>
                <a:latin typeface="Noto Serif SC"/>
              </a:rPr>
              <a:t>树或哈希表，不适用于高维向量，因为它们会遭受维数灾难。因此，向量数据库需要使用专门的技术，如人工神经网络搜索、哈希、量化或基于图的搜索，以降低复杂性，提高向量相似度搜索的准确性。</a:t>
            </a:r>
          </a:p>
          <a:p>
            <a:pPr algn="l"/>
            <a:endParaRPr lang="en-US" altLang="zh-CN" b="0" i="0" dirty="0">
              <a:effectLst/>
              <a:latin typeface="Noto Serif SC"/>
            </a:endParaRPr>
          </a:p>
          <a:p>
            <a:pPr algn="l"/>
            <a:r>
              <a:rPr lang="en-US" altLang="zh-CN" b="0" i="0" dirty="0">
                <a:effectLst/>
                <a:latin typeface="Noto Serif SC"/>
              </a:rPr>
              <a:t>2. </a:t>
            </a:r>
            <a:r>
              <a:rPr lang="zh-CN" altLang="en-US" b="0" i="0" dirty="0">
                <a:effectLst/>
                <a:latin typeface="Noto Serif SC"/>
              </a:rPr>
              <a:t>支持异构向量数据类型</a:t>
            </a:r>
          </a:p>
          <a:p>
            <a:pPr algn="just" latinLnBrk="0"/>
            <a:r>
              <a:rPr lang="zh-CN" altLang="en-US" b="0" i="0" dirty="0">
                <a:effectLst/>
                <a:latin typeface="Noto Serif SC"/>
              </a:rPr>
              <a:t>向量数据库需要支持不同类型的向量数据，如密集向量、稀疏向量、二进制向量等。每种类型的向量数据可能有不同的特征和要求，如维数、稀疏性、分布、相似性度量等。因此，向量数据库需要提供一个灵活的、自适应的索引系统来处理各种向量数据类型，并优化其性能和可用性。</a:t>
            </a:r>
          </a:p>
          <a:p>
            <a:pPr algn="l"/>
            <a:endParaRPr lang="en-US" altLang="zh-CN" b="0" i="0" dirty="0">
              <a:effectLst/>
              <a:latin typeface="Noto Serif SC"/>
            </a:endParaRPr>
          </a:p>
          <a:p>
            <a:pPr algn="l"/>
            <a:r>
              <a:rPr lang="en-US" altLang="zh-CN" b="0" i="0" dirty="0">
                <a:effectLst/>
                <a:latin typeface="Noto Serif SC"/>
              </a:rPr>
              <a:t>3. </a:t>
            </a:r>
            <a:r>
              <a:rPr lang="zh-CN" altLang="en-US" b="0" i="0" dirty="0">
                <a:effectLst/>
                <a:latin typeface="Noto Serif SC"/>
              </a:rPr>
              <a:t>分布式并行处理支持</a:t>
            </a:r>
          </a:p>
          <a:p>
            <a:pPr algn="just" latinLnBrk="0"/>
            <a:r>
              <a:rPr lang="zh-CN" altLang="en-US" b="0" i="0" dirty="0">
                <a:effectLst/>
                <a:latin typeface="Noto Serif SC"/>
              </a:rPr>
              <a:t>向量数据库需要具有可伸缩性，以处理可能超过单个机器容量的大规模向量数据和查询。因此，向量数据库需要支持跨多个计算机或集群的向量数据和查询的分布式并行处理。这涉及到诸如数据分区、负载平衡、容错性和一致性等挑战。</a:t>
            </a:r>
          </a:p>
          <a:p>
            <a:pPr algn="l"/>
            <a:endParaRPr lang="en-US" altLang="zh-CN" b="0" i="0" dirty="0">
              <a:effectLst/>
              <a:latin typeface="Noto Serif SC"/>
            </a:endParaRPr>
          </a:p>
          <a:p>
            <a:pPr algn="l"/>
            <a:r>
              <a:rPr lang="en-US" altLang="zh-CN" b="0" i="0" dirty="0">
                <a:effectLst/>
                <a:latin typeface="Noto Serif SC"/>
              </a:rPr>
              <a:t>4.</a:t>
            </a:r>
            <a:r>
              <a:rPr lang="zh-CN" altLang="en-US" b="0" i="0" dirty="0">
                <a:effectLst/>
                <a:latin typeface="Noto Serif SC"/>
              </a:rPr>
              <a:t>与主流机器学习框架的集成</a:t>
            </a:r>
          </a:p>
          <a:p>
            <a:pPr algn="just" latinLnBrk="0"/>
            <a:r>
              <a:rPr lang="zh-CN" altLang="en-US" b="0" i="0" dirty="0">
                <a:effectLst/>
                <a:latin typeface="Noto Serif SC"/>
              </a:rPr>
              <a:t>向量数据库需要与流行的机器学习框架集成，如张量流、</a:t>
            </a:r>
            <a:r>
              <a:rPr lang="en" altLang="zh-CN" b="0" i="0" dirty="0" err="1">
                <a:effectLst/>
                <a:latin typeface="Noto Serif SC"/>
              </a:rPr>
              <a:t>PyTorch</a:t>
            </a:r>
            <a:r>
              <a:rPr lang="zh-CN" altLang="en" b="0" i="0" dirty="0">
                <a:effectLst/>
                <a:latin typeface="Noto Serif SC"/>
              </a:rPr>
              <a:t>、</a:t>
            </a:r>
            <a:r>
              <a:rPr lang="zh-CN" altLang="en-US" b="0" i="0" dirty="0">
                <a:effectLst/>
                <a:latin typeface="Noto Serif SC"/>
              </a:rPr>
              <a:t>科学基学习等，这些框架用于生成和使用向量嵌入。因此，矢量数据库需要提供易于使用的</a:t>
            </a:r>
            <a:r>
              <a:rPr lang="en" altLang="zh-CN" b="0" i="0" dirty="0" err="1">
                <a:effectLst/>
                <a:latin typeface="Noto Serif SC"/>
              </a:rPr>
              <a:t>api</a:t>
            </a:r>
            <a:r>
              <a:rPr lang="zh-CN" altLang="en-US" b="0" i="0" dirty="0">
                <a:effectLst/>
                <a:latin typeface="Noto Serif SC"/>
              </a:rPr>
              <a:t>和封装的连接器，以与这些框架无缝交互，并支持各种数据格式和模型。</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33</a:t>
            </a:fld>
            <a:endParaRPr kumimoji="1" lang="zh-CN" altLang="en-US"/>
          </a:p>
        </p:txBody>
      </p:sp>
    </p:spTree>
    <p:extLst>
      <p:ext uri="{BB962C8B-B14F-4D97-AF65-F5344CB8AC3E}">
        <p14:creationId xmlns:p14="http://schemas.microsoft.com/office/powerpoint/2010/main" val="3119748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dirty="0">
                <a:solidFill>
                  <a:srgbClr val="1F2328"/>
                </a:solidFill>
                <a:effectLst/>
                <a:latin typeface="-apple-system"/>
              </a:rPr>
              <a:t>A list of papers in the field of ANN search on high-dimensional vectors</a:t>
            </a:r>
            <a:r>
              <a:rPr lang="zh-CN" altLang="en" b="0" i="0" u="none" strike="noStrike" dirty="0">
                <a:solidFill>
                  <a:srgbClr val="0F172A"/>
                </a:solidFill>
                <a:effectLst/>
                <a:latin typeface="LXGWWenKai-Regular"/>
              </a:rPr>
              <a:t>：</a:t>
            </a:r>
            <a:r>
              <a:rPr lang="en" altLang="zh-CN" b="0" i="0" u="sng" strike="noStrike" dirty="0">
                <a:solidFill>
                  <a:srgbClr val="0F172A"/>
                </a:solidFill>
                <a:effectLst/>
                <a:latin typeface="LXGWWenKai-Regular"/>
                <a:hlinkClick r:id="rId3"/>
              </a:rPr>
              <a:t>https://github.com/SimoneZeng/awesome-vector-ANN-search-papers</a:t>
            </a:r>
            <a:endParaRPr kumimoji="1" lang="zh-CN" altLang="en-US" i="0"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34</a:t>
            </a:fld>
            <a:endParaRPr kumimoji="1" lang="zh-CN" altLang="en-US"/>
          </a:p>
        </p:txBody>
      </p:sp>
    </p:spTree>
    <p:extLst>
      <p:ext uri="{BB962C8B-B14F-4D97-AF65-F5344CB8AC3E}">
        <p14:creationId xmlns:p14="http://schemas.microsoft.com/office/powerpoint/2010/main" val="1423445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dirty="0">
                <a:solidFill>
                  <a:srgbClr val="212121"/>
                </a:solidFill>
                <a:effectLst/>
                <a:latin typeface="lxgw wenkai"/>
              </a:rPr>
              <a:t>Vector Embedding </a:t>
            </a:r>
            <a:r>
              <a:rPr lang="zh-CN" altLang="en-US" b="0" i="0" dirty="0">
                <a:solidFill>
                  <a:srgbClr val="212121"/>
                </a:solidFill>
                <a:effectLst/>
                <a:latin typeface="lxgw wenkai"/>
              </a:rPr>
              <a:t>是由 </a:t>
            </a:r>
            <a:r>
              <a:rPr lang="en" altLang="zh-CN" b="0" i="0" dirty="0">
                <a:solidFill>
                  <a:srgbClr val="212121"/>
                </a:solidFill>
                <a:effectLst/>
                <a:latin typeface="lxgw wenkai"/>
              </a:rPr>
              <a:t>AI </a:t>
            </a:r>
            <a:r>
              <a:rPr lang="zh-CN" altLang="en-US" b="0" i="0" dirty="0">
                <a:solidFill>
                  <a:srgbClr val="212121"/>
                </a:solidFill>
                <a:effectLst/>
                <a:latin typeface="lxgw wenkai"/>
              </a:rPr>
              <a:t>模型（例如大型语言模型 </a:t>
            </a:r>
            <a:r>
              <a:rPr lang="en" altLang="zh-CN" b="0" i="0" dirty="0">
                <a:solidFill>
                  <a:srgbClr val="212121"/>
                </a:solidFill>
                <a:effectLst/>
                <a:latin typeface="lxgw wenkai"/>
              </a:rPr>
              <a:t>LLM</a:t>
            </a:r>
            <a:r>
              <a:rPr lang="zh-CN" altLang="en" b="0" i="0" dirty="0">
                <a:solidFill>
                  <a:srgbClr val="212121"/>
                </a:solidFill>
                <a:effectLst/>
                <a:latin typeface="lxgw wenkai"/>
              </a:rPr>
              <a:t>）</a:t>
            </a:r>
            <a:r>
              <a:rPr lang="zh-CN" altLang="en-US" b="0" i="0" dirty="0">
                <a:solidFill>
                  <a:srgbClr val="212121"/>
                </a:solidFill>
                <a:effectLst/>
                <a:latin typeface="lxgw wenkai"/>
              </a:rPr>
              <a:t>生成的，它会根据不同的算法生成高维度的向量数据，代表着数据的不同特征，这些特征代表了数据的不同维度。例如，对于文本，这些特征可能包括词汇、语法、语义、情感、情绪、主题、上下文等。对于音频，这些特征可能包括音调、节奏、音高、音色、音量、语音、音乐等。</a:t>
            </a:r>
            <a:endParaRPr lang="en-US" altLang="zh-CN" b="0" i="0" dirty="0">
              <a:solidFill>
                <a:srgbClr val="212121"/>
              </a:solidFill>
              <a:effectLst/>
              <a:latin typeface="lxgw wenkai"/>
            </a:endParaRPr>
          </a:p>
          <a:p>
            <a:endParaRPr kumimoji="1" lang="en-US" altLang="zh-CN" b="0" i="0" dirty="0">
              <a:solidFill>
                <a:srgbClr val="212121"/>
              </a:solidFill>
              <a:effectLst/>
              <a:latin typeface="lxgw wenkai"/>
            </a:endParaRPr>
          </a:p>
          <a:p>
            <a:r>
              <a:rPr lang="zh-CN" altLang="en-US" b="0" i="0" dirty="0">
                <a:solidFill>
                  <a:srgbClr val="212121"/>
                </a:solidFill>
                <a:effectLst/>
                <a:latin typeface="lxgw wenkai"/>
              </a:rPr>
              <a:t>例如对于目前来说，文本向量可以通过 </a:t>
            </a:r>
            <a:r>
              <a:rPr lang="en" altLang="zh-CN" b="0" i="0" dirty="0" err="1">
                <a:solidFill>
                  <a:srgbClr val="212121"/>
                </a:solidFill>
                <a:effectLst/>
                <a:latin typeface="lxgw wenkai"/>
              </a:rPr>
              <a:t>OpenAI</a:t>
            </a:r>
            <a:r>
              <a:rPr lang="en" altLang="zh-CN" b="0" i="0" dirty="0">
                <a:solidFill>
                  <a:srgbClr val="212121"/>
                </a:solidFill>
                <a:effectLst/>
                <a:latin typeface="lxgw wenkai"/>
              </a:rPr>
              <a:t> </a:t>
            </a:r>
            <a:r>
              <a:rPr lang="zh-CN" altLang="en-US" b="0" i="0" dirty="0">
                <a:solidFill>
                  <a:srgbClr val="212121"/>
                </a:solidFill>
                <a:effectLst/>
                <a:latin typeface="lxgw wenkai"/>
              </a:rPr>
              <a:t>的 </a:t>
            </a:r>
            <a:r>
              <a:rPr lang="en" altLang="zh-CN" b="0" i="0" dirty="0">
                <a:solidFill>
                  <a:srgbClr val="212121"/>
                </a:solidFill>
                <a:effectLst/>
                <a:latin typeface="lxgw wenkai"/>
              </a:rPr>
              <a:t>text-embedding-ada-002 </a:t>
            </a:r>
            <a:r>
              <a:rPr lang="zh-CN" altLang="en-US" b="0" i="0" dirty="0">
                <a:solidFill>
                  <a:srgbClr val="212121"/>
                </a:solidFill>
                <a:effectLst/>
                <a:latin typeface="lxgw wenkai"/>
              </a:rPr>
              <a:t>模型生成，图像向量可以通过 </a:t>
            </a:r>
            <a:r>
              <a:rPr lang="en" altLang="zh-CN" b="0" i="0" dirty="0">
                <a:solidFill>
                  <a:srgbClr val="212121"/>
                </a:solidFill>
                <a:effectLst/>
                <a:latin typeface="lxgw wenkai"/>
              </a:rPr>
              <a:t>clip-vit-base-patch32 </a:t>
            </a:r>
            <a:r>
              <a:rPr lang="zh-CN" altLang="en-US" b="0" i="0" dirty="0">
                <a:solidFill>
                  <a:srgbClr val="212121"/>
                </a:solidFill>
                <a:effectLst/>
                <a:latin typeface="lxgw wenkai"/>
              </a:rPr>
              <a:t>模型生成，而音频向量可以通过 </a:t>
            </a:r>
            <a:r>
              <a:rPr lang="en" altLang="zh-CN" b="0" i="0" dirty="0">
                <a:solidFill>
                  <a:srgbClr val="212121"/>
                </a:solidFill>
                <a:effectLst/>
                <a:latin typeface="lxgw wenkai"/>
              </a:rPr>
              <a:t>wav2vec2-base-960h </a:t>
            </a:r>
            <a:r>
              <a:rPr lang="zh-CN" altLang="en-US" b="0" i="0" dirty="0">
                <a:solidFill>
                  <a:srgbClr val="212121"/>
                </a:solidFill>
                <a:effectLst/>
                <a:latin typeface="lxgw wenkai"/>
              </a:rPr>
              <a:t>模型生成。这些向量都是通过 </a:t>
            </a:r>
            <a:r>
              <a:rPr lang="en" altLang="zh-CN" b="0" i="0" dirty="0">
                <a:solidFill>
                  <a:srgbClr val="212121"/>
                </a:solidFill>
                <a:effectLst/>
                <a:latin typeface="lxgw wenkai"/>
              </a:rPr>
              <a:t>AI </a:t>
            </a:r>
            <a:r>
              <a:rPr lang="zh-CN" altLang="en-US" b="0" i="0" dirty="0">
                <a:solidFill>
                  <a:srgbClr val="212121"/>
                </a:solidFill>
                <a:effectLst/>
                <a:latin typeface="lxgw wenkai"/>
              </a:rPr>
              <a:t>模型生成的，所以它们都是具有语义信息的。</a:t>
            </a:r>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7</a:t>
            </a:fld>
            <a:endParaRPr kumimoji="1" lang="zh-CN" altLang="en-US"/>
          </a:p>
        </p:txBody>
      </p:sp>
    </p:spTree>
    <p:extLst>
      <p:ext uri="{BB962C8B-B14F-4D97-AF65-F5344CB8AC3E}">
        <p14:creationId xmlns:p14="http://schemas.microsoft.com/office/powerpoint/2010/main" val="342784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2000" dirty="0"/>
              <a:t>向量将成为一种重要的数据形式，而传统数据库并不适用于存储和检索向量数据。</a:t>
            </a:r>
            <a:endParaRPr kumimoji="1" lang="en-US" altLang="zh-CN" sz="2000" dirty="0"/>
          </a:p>
          <a:p>
            <a:endParaRPr kumimoji="1" lang="en-US" altLang="zh-CN" sz="2000" dirty="0"/>
          </a:p>
          <a:p>
            <a:r>
              <a:rPr kumimoji="1" lang="zh-CN" altLang="en-US" sz="2000" dirty="0"/>
              <a:t>和存储数据表并用查询语句进行精确搜索的传统数据库不同，向量数据库存储的是向量数据，而查询过程则是从库中搜索出和查询向量最为相似的一些向量。</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8</a:t>
            </a:fld>
            <a:endParaRPr kumimoji="1" lang="zh-CN" altLang="en-US"/>
          </a:p>
        </p:txBody>
      </p:sp>
    </p:spTree>
    <p:extLst>
      <p:ext uri="{BB962C8B-B14F-4D97-AF65-F5344CB8AC3E}">
        <p14:creationId xmlns:p14="http://schemas.microsoft.com/office/powerpoint/2010/main" val="165128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2000"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9</a:t>
            </a:fld>
            <a:endParaRPr kumimoji="1" lang="zh-CN" altLang="en-US"/>
          </a:p>
        </p:txBody>
      </p:sp>
    </p:spTree>
    <p:extLst>
      <p:ext uri="{BB962C8B-B14F-4D97-AF65-F5344CB8AC3E}">
        <p14:creationId xmlns:p14="http://schemas.microsoft.com/office/powerpoint/2010/main" val="4104768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3200" b="0" kern="0" dirty="0">
                <a:solidFill>
                  <a:srgbClr val="374154"/>
                </a:solidFill>
                <a:latin typeface="Gill Sans MT" panose="020B0502020104020203" pitchFamily="34" charset="0"/>
                <a:ea typeface="微软雅黑" pitchFamily="34" charset="-122"/>
              </a:rPr>
              <a:t>Vector DB</a:t>
            </a:r>
            <a:r>
              <a:rPr lang="zh-CN" altLang="en-US" sz="3200" b="0" kern="0" dirty="0">
                <a:solidFill>
                  <a:srgbClr val="374154"/>
                </a:solidFill>
                <a:latin typeface="Gill Sans MT" panose="020B0502020104020203" pitchFamily="34" charset="0"/>
                <a:ea typeface="微软雅黑" pitchFamily="34" charset="-122"/>
              </a:rPr>
              <a:t> 提供存储、记忆能力，大模型提供问题处理和分析能力</a:t>
            </a:r>
            <a:endParaRPr lang="en-US" altLang="zh-CN" sz="3200" b="0" kern="0" dirty="0">
              <a:solidFill>
                <a:srgbClr val="374154"/>
              </a:solidFill>
              <a:latin typeface="Gill Sans MT" panose="020B0502020104020203" pitchFamily="34" charset="0"/>
              <a:ea typeface="微软雅黑" pitchFamily="34" charset="-122"/>
            </a:endParaRPr>
          </a:p>
          <a:p>
            <a:endParaRPr lang="en-US" altLang="zh-CN" sz="3200" b="0" kern="0" dirty="0">
              <a:solidFill>
                <a:srgbClr val="374154"/>
              </a:solidFill>
              <a:latin typeface="Gill Sans MT" panose="020B0502020104020203" pitchFamily="34" charset="0"/>
              <a:ea typeface="微软雅黑" pitchFamily="34" charset="-122"/>
            </a:endParaRPr>
          </a:p>
          <a:p>
            <a:r>
              <a:rPr lang="zh-CN" altLang="en-US" sz="4400" dirty="0"/>
              <a:t>大模型输入知识被压缩为静态模型参数（</a:t>
            </a:r>
            <a:r>
              <a:rPr lang="en-US" altLang="zh-CN" sz="4400" dirty="0"/>
              <a:t>13B/70B</a:t>
            </a:r>
            <a:r>
              <a:rPr lang="zh-CN" altLang="en-US" sz="4400" dirty="0"/>
              <a:t>），模型中参数不会随交互对话记住个人喜好和内容，也不会调用额外知识信息来辅助判断（模型参数在推理阶段不会更新）</a:t>
            </a:r>
            <a:endParaRPr lang="en-US" altLang="zh-CN" sz="4400" dirty="0"/>
          </a:p>
          <a:p>
            <a:endParaRPr lang="en-US" altLang="zh-CN" sz="4400" dirty="0"/>
          </a:p>
          <a:p>
            <a:r>
              <a:rPr lang="en-US" altLang="zh-CN" sz="4400" dirty="0"/>
              <a:t>Vector-DB</a:t>
            </a:r>
            <a:r>
              <a:rPr lang="zh-CN" altLang="en-US" sz="4400" dirty="0"/>
              <a:t> 意义给大模型提供外部的长期记忆。</a:t>
            </a:r>
            <a:r>
              <a:rPr lang="en-US" altLang="zh-CN" sz="4400" dirty="0"/>
              <a:t>e.g.</a:t>
            </a:r>
            <a:r>
              <a:rPr lang="zh-CN" altLang="en-US" sz="4400" dirty="0"/>
              <a:t>，大模型回答不了最新数据，</a:t>
            </a:r>
            <a:r>
              <a:rPr lang="en-US" altLang="zh-CN" sz="4400" dirty="0"/>
              <a:t>A</a:t>
            </a:r>
            <a:r>
              <a:rPr lang="zh-CN" altLang="en-US" sz="4400" dirty="0"/>
              <a:t> 只能回答 </a:t>
            </a:r>
            <a:r>
              <a:rPr lang="en-US" altLang="zh-CN" sz="4400" dirty="0"/>
              <a:t>2021 </a:t>
            </a:r>
            <a:r>
              <a:rPr lang="zh-CN" altLang="en-US" sz="4400" dirty="0"/>
              <a:t>年前数据。通过外置 </a:t>
            </a:r>
            <a:r>
              <a:rPr lang="en-US" altLang="zh-CN" sz="4400" dirty="0"/>
              <a:t>Vector-DB</a:t>
            </a:r>
            <a:r>
              <a:rPr lang="zh-CN" altLang="en-US" sz="4400" dirty="0"/>
              <a:t> 数据库作为大模型 </a:t>
            </a:r>
            <a:r>
              <a:rPr lang="en-US" altLang="zh-CN" sz="4400" dirty="0"/>
              <a:t>Prompt</a:t>
            </a:r>
            <a:r>
              <a:rPr lang="zh-CN" altLang="en-US" sz="4400" dirty="0"/>
              <a:t>，回答更加实时内容</a:t>
            </a: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10</a:t>
            </a:fld>
            <a:endParaRPr kumimoji="1" lang="zh-CN" altLang="en-US"/>
          </a:p>
        </p:txBody>
      </p:sp>
    </p:spTree>
    <p:extLst>
      <p:ext uri="{BB962C8B-B14F-4D97-AF65-F5344CB8AC3E}">
        <p14:creationId xmlns:p14="http://schemas.microsoft.com/office/powerpoint/2010/main" val="362767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12121"/>
                </a:solidFill>
                <a:effectLst/>
                <a:latin typeface="lxgw wenkai"/>
              </a:rPr>
              <a:t>上面我们讨论了向量数据库，但是还没有讨论如何衡量相似性。在相似性搜索中，需要计算两个向量之间的距离，然后根据距离来判断它们的相似度。</a:t>
            </a:r>
            <a:endParaRPr kumimoji="1" lang="zh-CN" altLang="en-US" dirty="0"/>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11</a:t>
            </a:fld>
            <a:endParaRPr kumimoji="1" lang="zh-CN" altLang="en-US"/>
          </a:p>
        </p:txBody>
      </p:sp>
    </p:spTree>
    <p:extLst>
      <p:ext uri="{BB962C8B-B14F-4D97-AF65-F5344CB8AC3E}">
        <p14:creationId xmlns:p14="http://schemas.microsoft.com/office/powerpoint/2010/main" val="4126541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12121"/>
                </a:solidFill>
                <a:effectLst/>
                <a:latin typeface="lxgw wenkai"/>
              </a:rPr>
              <a:t>快速定位与 “查询向量” 最近邻的数据点，是机器学习与人工智能系统的核心基础能力。随着现代应用场景中，数据规模和维度的指数级增长，如何高效地找到这些最近邻成为了一项重大挑战。</a:t>
            </a:r>
            <a:endParaRPr lang="en-US" altLang="zh-CN" b="0" i="0" dirty="0">
              <a:solidFill>
                <a:srgbClr val="212121"/>
              </a:solidFill>
              <a:effectLst/>
              <a:latin typeface="lxgw wenkai"/>
            </a:endParaRPr>
          </a:p>
          <a:p>
            <a:endParaRPr lang="en-US" altLang="zh-CN" b="0" i="0" dirty="0">
              <a:solidFill>
                <a:srgbClr val="212121"/>
              </a:solidFill>
              <a:effectLst/>
              <a:latin typeface="lxgw wenkai"/>
            </a:endParaRPr>
          </a:p>
          <a:p>
            <a:pPr algn="l"/>
            <a:r>
              <a:rPr lang="zh-CN" altLang="en-US" b="0" i="0" dirty="0">
                <a:solidFill>
                  <a:srgbClr val="212121"/>
                </a:solidFill>
                <a:effectLst/>
                <a:latin typeface="lxgw wenkai"/>
              </a:rPr>
              <a:t>既然我们知道了可以通过比较向量之间的距离来判断它们的相似度，那么如何将它应用到真实的场景中呢？如果想要在一个海量的数据中找到和某个向量最相似的向量，我们需要对数据库中的每个向量进行一次比较计算，但这样的计算量是非常巨大的，所以我们需要一种高效的算法来解决这个问题。高效的搜索算法有很多，其主要思想是通过两种方式提高搜索效率：</a:t>
            </a:r>
          </a:p>
          <a:p>
            <a:pPr algn="l">
              <a:buFont typeface="+mj-lt"/>
              <a:buAutoNum type="arabicPeriod"/>
            </a:pPr>
            <a:r>
              <a:rPr lang="en-US" altLang="zh-CN" b="0" i="0" dirty="0">
                <a:solidFill>
                  <a:srgbClr val="212121"/>
                </a:solidFill>
                <a:effectLst/>
                <a:latin typeface="lxgw wenkai"/>
              </a:rPr>
              <a:t> </a:t>
            </a:r>
            <a:r>
              <a:rPr lang="zh-CN" altLang="en-US" b="0" i="0" dirty="0">
                <a:solidFill>
                  <a:srgbClr val="212121"/>
                </a:solidFill>
                <a:effectLst/>
                <a:latin typeface="lxgw wenkai"/>
              </a:rPr>
              <a:t>减少向量大小</a:t>
            </a:r>
            <a:r>
              <a:rPr lang="en-US" altLang="zh-CN" b="0" i="0" dirty="0">
                <a:solidFill>
                  <a:srgbClr val="212121"/>
                </a:solidFill>
                <a:effectLst/>
                <a:latin typeface="lxgw wenkai"/>
              </a:rPr>
              <a:t>——</a:t>
            </a:r>
            <a:r>
              <a:rPr lang="zh-CN" altLang="en-US" b="0" i="0" dirty="0">
                <a:solidFill>
                  <a:srgbClr val="212121"/>
                </a:solidFill>
                <a:effectLst/>
                <a:latin typeface="lxgw wenkai"/>
              </a:rPr>
              <a:t>通过降维或减少表示向量值的长度。</a:t>
            </a:r>
          </a:p>
          <a:p>
            <a:pPr algn="l">
              <a:buFont typeface="+mj-lt"/>
              <a:buAutoNum type="arabicPeriod"/>
            </a:pPr>
            <a:r>
              <a:rPr lang="en-US" altLang="zh-CN" b="0" i="0" dirty="0">
                <a:solidFill>
                  <a:srgbClr val="212121"/>
                </a:solidFill>
                <a:effectLst/>
                <a:latin typeface="lxgw wenkai"/>
              </a:rPr>
              <a:t> </a:t>
            </a:r>
            <a:r>
              <a:rPr lang="zh-CN" altLang="en-US" b="0" i="0" dirty="0">
                <a:solidFill>
                  <a:srgbClr val="212121"/>
                </a:solidFill>
                <a:effectLst/>
                <a:latin typeface="lxgw wenkai"/>
              </a:rPr>
              <a:t>缩小搜索范围</a:t>
            </a:r>
            <a:r>
              <a:rPr lang="en-US" altLang="zh-CN" b="0" i="0" dirty="0">
                <a:solidFill>
                  <a:srgbClr val="212121"/>
                </a:solidFill>
                <a:effectLst/>
                <a:latin typeface="lxgw wenkai"/>
              </a:rPr>
              <a:t>——</a:t>
            </a:r>
            <a:r>
              <a:rPr lang="zh-CN" altLang="en-US" b="0" i="0" dirty="0">
                <a:solidFill>
                  <a:srgbClr val="212121"/>
                </a:solidFill>
                <a:effectLst/>
                <a:latin typeface="lxgw wenkai"/>
              </a:rPr>
              <a:t>可以通过聚类或将向量组织成基于树形、图形结构来实现，并限制搜索范围仅在最接近的簇中进行，或者通过最相似的分支进行过滤。</a:t>
            </a:r>
            <a:endParaRPr lang="en-US" altLang="zh-CN" b="0" i="0" dirty="0">
              <a:solidFill>
                <a:srgbClr val="212121"/>
              </a:solidFill>
              <a:effectLst/>
              <a:latin typeface="lxgw wenkai"/>
            </a:endParaRPr>
          </a:p>
        </p:txBody>
      </p:sp>
      <p:sp>
        <p:nvSpPr>
          <p:cNvPr id="4" name="灯片编号占位符 3"/>
          <p:cNvSpPr>
            <a:spLocks noGrp="1"/>
          </p:cNvSpPr>
          <p:nvPr>
            <p:ph type="sldNum" sz="quarter" idx="5"/>
          </p:nvPr>
        </p:nvSpPr>
        <p:spPr/>
        <p:txBody>
          <a:bodyPr/>
          <a:lstStyle/>
          <a:p>
            <a:fld id="{A490EB49-C182-244F-8F85-04B1E6B19944}" type="slidenum">
              <a:rPr kumimoji="1" lang="zh-CN" altLang="en-US" smtClean="0"/>
              <a:t>12</a:t>
            </a:fld>
            <a:endParaRPr kumimoji="1" lang="zh-CN" altLang="en-US"/>
          </a:p>
        </p:txBody>
      </p:sp>
    </p:spTree>
    <p:extLst>
      <p:ext uri="{BB962C8B-B14F-4D97-AF65-F5344CB8AC3E}">
        <p14:creationId xmlns:p14="http://schemas.microsoft.com/office/powerpoint/2010/main" val="117138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0F7F0-999E-B1CC-EFA2-C89ECB58B957}"/>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99C7FF3-9F2C-4107-9282-3AA50512D0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13E5E367-7423-2B61-A09B-11336048183F}"/>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05ED8569-8732-7F9C-4647-DE3FCA45926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6AE9C0B-2163-C456-EFC3-833C93D6EAC9}"/>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282238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51BDC5-2980-1B10-EB49-7F2473DF80F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556A0DB-8D11-6DB0-8E5C-0D649556D580}"/>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58CDBE3-E868-4E5D-E380-5859A630D811}"/>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02FDE6E4-E066-E39C-E188-1200443B53F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41B7F5F-59C6-C6B1-EFB8-AB8B3AEFBF3D}"/>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176530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48B92A-9EA5-63BB-EEEE-29F70A96532D}"/>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C95622B-63F2-9429-F594-9074FA6567E2}"/>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332F283-2279-37DD-B836-273ADCE6AB3D}"/>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EAE29FDB-3EBB-7057-5E7D-DF0D257241B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4DC4660-6C55-8CB3-95CD-61E7F62C1B84}"/>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97863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F8A42-F0A3-E558-E5E8-B48869216DB1}"/>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454609B-1B1A-5C38-3F43-C95C8ACCE5AF}"/>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B8A6611-27A1-E2C5-A8EF-838FEB082AAC}"/>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BE4D8DA4-5B13-6352-4B9E-1EF62629C0F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E5B8FEB-3C8B-A370-086F-CCA0150C1A21}"/>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389852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12673C-AE11-C327-04CC-E35900994D53}"/>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EE53514C-033C-1F5E-3E19-0DEB65CE99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5EBAA8F-E0C8-7FE0-F70F-17272DB6960B}"/>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1170461F-BC08-9097-34F1-50DCEF9AEC4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D50E3B4-8E5D-0BDB-4352-5FB7CD1FB76F}"/>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413590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C4FF49-AAB7-E851-0CF1-95D7B7AAF91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FCF02D-CD06-9D67-24B9-11D7803FDBCD}"/>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BE6B17E-8648-B3EB-8E97-314DEF80640D}"/>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DC0AC0EE-42E1-A5EF-074B-EBF62317E0C0}"/>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6" name="页脚占位符 5">
            <a:extLst>
              <a:ext uri="{FF2B5EF4-FFF2-40B4-BE49-F238E27FC236}">
                <a16:creationId xmlns:a16="http://schemas.microsoft.com/office/drawing/2014/main" id="{56093595-52FE-16B0-50FD-0B2EBD85F16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32207C0-990B-FDD1-1960-91ED90220B07}"/>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229103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8AC02F-BA0B-E5A8-E9DD-82D2D2C695E3}"/>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0E161F3-B06C-2FD8-7FEA-81498F9E4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6912243E-5402-A125-7DC2-47B9A682D311}"/>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D1EDB05E-3CCE-1502-346F-F6F065C16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6E9BF51-7DA5-C2A1-BC7C-E035A3F4FADC}"/>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ADF2C5AE-9FAA-85CB-200B-EEFB3843528A}"/>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8" name="页脚占位符 7">
            <a:extLst>
              <a:ext uri="{FF2B5EF4-FFF2-40B4-BE49-F238E27FC236}">
                <a16:creationId xmlns:a16="http://schemas.microsoft.com/office/drawing/2014/main" id="{AAFF417C-D4DB-111B-A4D5-B58566054BA1}"/>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0E8A5D9B-FDE4-0826-E5FB-3F3676FD58B6}"/>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117938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086DCB-25AE-2B43-C33D-AB95121AAECB}"/>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41F6A72-475C-45AE-85F7-57957B81B24A}"/>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4" name="页脚占位符 3">
            <a:extLst>
              <a:ext uri="{FF2B5EF4-FFF2-40B4-BE49-F238E27FC236}">
                <a16:creationId xmlns:a16="http://schemas.microsoft.com/office/drawing/2014/main" id="{D8747027-A00F-E29C-D0B5-EB8078CE3B1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61D4C5EC-ECAF-EDE2-1382-C2D988E40A79}"/>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241625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CAD5495-6BAF-791A-A1AF-F7D9523DC850}"/>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3" name="页脚占位符 2">
            <a:extLst>
              <a:ext uri="{FF2B5EF4-FFF2-40B4-BE49-F238E27FC236}">
                <a16:creationId xmlns:a16="http://schemas.microsoft.com/office/drawing/2014/main" id="{40237A0C-3465-0130-4918-513DDAA54B42}"/>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FCACC4F-0A87-BEFA-0CBC-0C22B89C40AB}"/>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75983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5F7A3F-54EF-1E17-CC82-0C4A65E9F38A}"/>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52AF2A1F-8F2C-C37D-8572-6D3A73B618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DBB0849F-7D53-2E58-6A4E-E75CAF446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EEFAA6F-3391-CFF5-F39D-C8C0AB8B631B}"/>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6" name="页脚占位符 5">
            <a:extLst>
              <a:ext uri="{FF2B5EF4-FFF2-40B4-BE49-F238E27FC236}">
                <a16:creationId xmlns:a16="http://schemas.microsoft.com/office/drawing/2014/main" id="{2FDCF672-3D29-7B85-4198-1FA1C57734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37FBB05E-D76B-8056-03C8-2298067B2E66}"/>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1602481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75E5B7-BAFD-94AA-4E9F-6E257DD398C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994A7990-21D4-8D87-819A-A3DA4DF51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7E521219-CE6F-E84F-F310-15F0E5335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B4EDC25-E6A8-4B6D-8140-DF7D1BB08BBD}"/>
              </a:ext>
            </a:extLst>
          </p:cNvPr>
          <p:cNvSpPr>
            <a:spLocks noGrp="1"/>
          </p:cNvSpPr>
          <p:nvPr>
            <p:ph type="dt" sz="half" idx="10"/>
          </p:nvPr>
        </p:nvSpPr>
        <p:spPr/>
        <p:txBody>
          <a:bodyPr/>
          <a:lstStyle/>
          <a:p>
            <a:fld id="{99DF2CC1-1160-064E-B61E-640864DC8064}" type="datetimeFigureOut">
              <a:rPr kumimoji="1" lang="zh-CN" altLang="en-US" smtClean="0"/>
              <a:t>2025/4/22</a:t>
            </a:fld>
            <a:endParaRPr kumimoji="1" lang="zh-CN" altLang="en-US"/>
          </a:p>
        </p:txBody>
      </p:sp>
      <p:sp>
        <p:nvSpPr>
          <p:cNvPr id="6" name="页脚占位符 5">
            <a:extLst>
              <a:ext uri="{FF2B5EF4-FFF2-40B4-BE49-F238E27FC236}">
                <a16:creationId xmlns:a16="http://schemas.microsoft.com/office/drawing/2014/main" id="{B5C3409F-5C44-DAEB-7D15-E5CD75F8508B}"/>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F10BCC9-8DD8-FA25-B150-801C2D3DF710}"/>
              </a:ext>
            </a:extLst>
          </p:cNvPr>
          <p:cNvSpPr>
            <a:spLocks noGrp="1"/>
          </p:cNvSpPr>
          <p:nvPr>
            <p:ph type="sldNum" sz="quarter" idx="12"/>
          </p:nvPr>
        </p:nvSpPr>
        <p:spPr/>
        <p:txBody>
          <a:body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283765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5BED220-CA69-F20F-A27D-C073127DE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9138863-429D-2CCD-370A-7C6108B84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A30805E-9F88-9E9F-9CF3-0F0041334A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DF2CC1-1160-064E-B61E-640864DC8064}" type="datetimeFigureOut">
              <a:rPr kumimoji="1" lang="zh-CN" altLang="en-US" smtClean="0"/>
              <a:t>2025/4/22</a:t>
            </a:fld>
            <a:endParaRPr kumimoji="1" lang="zh-CN" altLang="en-US"/>
          </a:p>
        </p:txBody>
      </p:sp>
      <p:sp>
        <p:nvSpPr>
          <p:cNvPr id="5" name="页脚占位符 4">
            <a:extLst>
              <a:ext uri="{FF2B5EF4-FFF2-40B4-BE49-F238E27FC236}">
                <a16:creationId xmlns:a16="http://schemas.microsoft.com/office/drawing/2014/main" id="{7FE67296-5B07-E8A3-82E0-8CB17C0AB4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925DC2FF-92B1-E33C-6656-B4FA7AC181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4375B-092E-E54E-80E1-B744D8EB7BAB}" type="slidenum">
              <a:rPr kumimoji="1" lang="zh-CN" altLang="en-US" smtClean="0"/>
              <a:t>‹#›</a:t>
            </a:fld>
            <a:endParaRPr kumimoji="1" lang="zh-CN" altLang="en-US"/>
          </a:p>
        </p:txBody>
      </p:sp>
    </p:spTree>
    <p:extLst>
      <p:ext uri="{BB962C8B-B14F-4D97-AF65-F5344CB8AC3E}">
        <p14:creationId xmlns:p14="http://schemas.microsoft.com/office/powerpoint/2010/main" val="167748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0.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B3DEEB0-C378-4C9F-5753-397853BDFDC7}"/>
              </a:ext>
            </a:extLst>
          </p:cNvPr>
          <p:cNvSpPr txBox="1"/>
          <p:nvPr/>
        </p:nvSpPr>
        <p:spPr>
          <a:xfrm>
            <a:off x="4011814" y="2602749"/>
            <a:ext cx="3715981" cy="2239780"/>
          </a:xfrm>
          <a:prstGeom prst="rect">
            <a:avLst/>
          </a:prstGeom>
          <a:noFill/>
        </p:spPr>
        <p:txBody>
          <a:bodyPr wrap="square" rtlCol="0">
            <a:spAutoFit/>
          </a:bodyPr>
          <a:lstStyle/>
          <a:p>
            <a:pPr algn="ctr">
              <a:lnSpc>
                <a:spcPct val="125000"/>
              </a:lnSpc>
              <a:spcBef>
                <a:spcPts val="600"/>
              </a:spcBef>
              <a:spcAft>
                <a:spcPts val="600"/>
              </a:spcAft>
            </a:pPr>
            <a:r>
              <a:rPr lang="zh-CN" altLang="en-US" sz="5400" b="1" dirty="0">
                <a:latin typeface="Microsoft YaHei" panose="020B0503020204020204" pitchFamily="34" charset="-122"/>
                <a:ea typeface="Microsoft YaHei" panose="020B0503020204020204" pitchFamily="34" charset="-122"/>
              </a:rPr>
              <a:t>向量数据库</a:t>
            </a:r>
            <a:endParaRPr lang="en-US" altLang="zh-CN" sz="5400" b="1" dirty="0">
              <a:latin typeface="Microsoft YaHei" panose="020B0503020204020204" pitchFamily="34" charset="-122"/>
              <a:ea typeface="Microsoft YaHei" panose="020B0503020204020204" pitchFamily="34" charset="-122"/>
            </a:endParaRPr>
          </a:p>
          <a:p>
            <a:pPr algn="ctr">
              <a:lnSpc>
                <a:spcPct val="125000"/>
              </a:lnSpc>
              <a:spcBef>
                <a:spcPts val="600"/>
              </a:spcBef>
              <a:spcAft>
                <a:spcPts val="600"/>
              </a:spcAft>
            </a:pPr>
            <a:r>
              <a:rPr lang="zh-CN" altLang="en-US" sz="2400" b="1" dirty="0">
                <a:latin typeface="KaiTi" panose="02010609060101010101" pitchFamily="49" charset="-122"/>
                <a:ea typeface="KaiTi" panose="02010609060101010101" pitchFamily="49" charset="-122"/>
              </a:rPr>
              <a:t>汇报人：吴仪坤</a:t>
            </a:r>
            <a:endParaRPr lang="en-US" altLang="zh-CN" sz="2400" dirty="0">
              <a:latin typeface="KaiTi" panose="02010609060101010101" pitchFamily="49" charset="-122"/>
              <a:ea typeface="KaiTi" panose="02010609060101010101" pitchFamily="49" charset="-122"/>
            </a:endParaRPr>
          </a:p>
          <a:p>
            <a:pPr algn="ctr">
              <a:lnSpc>
                <a:spcPct val="125000"/>
              </a:lnSpc>
            </a:pPr>
            <a:r>
              <a:rPr lang="en-US" altLang="zh-CN" sz="2400" dirty="0">
                <a:latin typeface="Cambria" panose="02040503050406030204" pitchFamily="18" charset="0"/>
                <a:ea typeface="KaiTi" panose="02010609060101010101" pitchFamily="49" charset="-122"/>
              </a:rPr>
              <a:t>2025.04.23</a:t>
            </a:r>
          </a:p>
        </p:txBody>
      </p:sp>
      <p:pic>
        <p:nvPicPr>
          <p:cNvPr id="6" name="图片 4" descr="4.jpg">
            <a:extLst>
              <a:ext uri="{FF2B5EF4-FFF2-40B4-BE49-F238E27FC236}">
                <a16:creationId xmlns:a16="http://schemas.microsoft.com/office/drawing/2014/main" id="{1E05512B-51FE-C1BA-7067-4403FCAF9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
            <a:ext cx="12072664" cy="152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583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2">
            <a:extLst>
              <a:ext uri="{FF2B5EF4-FFF2-40B4-BE49-F238E27FC236}">
                <a16:creationId xmlns:a16="http://schemas.microsoft.com/office/drawing/2014/main" id="{118922D9-C6B5-A3D7-C68E-036623F77156}"/>
              </a:ext>
            </a:extLst>
          </p:cNvPr>
          <p:cNvSpPr>
            <a:spLocks noGrp="1"/>
          </p:cNvSpPr>
          <p:nvPr>
            <p:ph type="title"/>
          </p:nvPr>
        </p:nvSpPr>
        <p:spPr>
          <a:xfrm>
            <a:off x="236021" y="1023210"/>
            <a:ext cx="3606774"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LLM with Vector</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DB</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3" name="内容占位符 3">
            <a:extLst>
              <a:ext uri="{FF2B5EF4-FFF2-40B4-BE49-F238E27FC236}">
                <a16:creationId xmlns:a16="http://schemas.microsoft.com/office/drawing/2014/main" id="{E3A59BF5-67BF-1299-E583-CA1B6F2B8369}"/>
              </a:ext>
            </a:extLst>
          </p:cNvPr>
          <p:cNvSpPr>
            <a:spLocks noGrp="1"/>
          </p:cNvSpPr>
          <p:nvPr>
            <p:ph sz="half" idx="1"/>
          </p:nvPr>
        </p:nvSpPr>
        <p:spPr>
          <a:xfrm>
            <a:off x="317919" y="1625644"/>
            <a:ext cx="11807224" cy="1605361"/>
          </a:xfrm>
        </p:spPr>
        <p:txBody>
          <a:bodyPr>
            <a:noAutofit/>
          </a:bodyPr>
          <a:lstStyle/>
          <a:p>
            <a:pPr>
              <a:lnSpc>
                <a:spcPct val="100000"/>
              </a:lnSpc>
              <a:spcBef>
                <a:spcPts val="1600"/>
              </a:spcBef>
            </a:pPr>
            <a:r>
              <a:rPr lang="en-US" altLang="zh-CN" sz="2200" dirty="0">
                <a:latin typeface="Cambria" panose="02040503050406030204" pitchFamily="18" charset="0"/>
                <a:cs typeface="Times New Roman" panose="02020603050405020304" pitchFamily="18" charset="0"/>
              </a:rPr>
              <a:t>LLM </a:t>
            </a:r>
            <a:r>
              <a:rPr lang="zh-CN" altLang="en-US" sz="2200" dirty="0">
                <a:latin typeface="Cambria" panose="02040503050406030204" pitchFamily="18" charset="0"/>
                <a:cs typeface="Times New Roman" panose="02020603050405020304" pitchFamily="18" charset="0"/>
              </a:rPr>
              <a:t>受限于 </a:t>
            </a:r>
            <a:r>
              <a:rPr lang="en" altLang="zh-CN" sz="2200" dirty="0">
                <a:latin typeface="Cambria" panose="02040503050406030204" pitchFamily="18" charset="0"/>
                <a:cs typeface="Times New Roman" panose="02020603050405020304" pitchFamily="18" charset="0"/>
              </a:rPr>
              <a:t>token </a:t>
            </a:r>
            <a:r>
              <a:rPr lang="zh-CN" altLang="en-US" sz="2200" dirty="0">
                <a:latin typeface="Cambria" panose="02040503050406030204" pitchFamily="18" charset="0"/>
                <a:cs typeface="Times New Roman" panose="02020603050405020304" pitchFamily="18" charset="0"/>
              </a:rPr>
              <a:t>大小，即使有对话记忆功能，仍存在长文本理解受限</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pPr>
            <a:r>
              <a:rPr lang="zh-CN" altLang="en-US" sz="2200" dirty="0">
                <a:latin typeface="Cambria" panose="02040503050406030204" pitchFamily="18" charset="0"/>
                <a:cs typeface="Times New Roman" panose="02020603050405020304" pitchFamily="18" charset="0"/>
              </a:rPr>
              <a:t>向量数据库的存在可以减少 </a:t>
            </a:r>
            <a:r>
              <a:rPr lang="en-US" altLang="zh-CN" sz="2200" dirty="0">
                <a:latin typeface="Cambria" panose="02040503050406030204" pitchFamily="18" charset="0"/>
                <a:cs typeface="Times New Roman" panose="02020603050405020304" pitchFamily="18" charset="0"/>
              </a:rPr>
              <a:t>GPT</a:t>
            </a:r>
            <a:r>
              <a:rPr lang="zh-CN" altLang="en-US" sz="2200" dirty="0">
                <a:latin typeface="Cambria" panose="02040503050406030204" pitchFamily="18" charset="0"/>
                <a:cs typeface="Times New Roman" panose="02020603050405020304" pitchFamily="18" charset="0"/>
              </a:rPr>
              <a:t> 计算量，提高响应速度，降低成本，绕过 </a:t>
            </a:r>
            <a:r>
              <a:rPr lang="en-US" altLang="zh-CN" sz="2200" dirty="0">
                <a:latin typeface="Cambria" panose="02040503050406030204" pitchFamily="18" charset="0"/>
                <a:cs typeface="Times New Roman" panose="02020603050405020304" pitchFamily="18" charset="0"/>
              </a:rPr>
              <a:t>token</a:t>
            </a:r>
            <a:r>
              <a:rPr lang="zh-CN" altLang="en-US" sz="2200" dirty="0">
                <a:latin typeface="Cambria" panose="02040503050406030204" pitchFamily="18" charset="0"/>
                <a:cs typeface="Times New Roman" panose="02020603050405020304" pitchFamily="18" charset="0"/>
              </a:rPr>
              <a:t> 限制</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pPr>
            <a:r>
              <a:rPr lang="zh-CN" altLang="en-US" sz="2200" dirty="0">
                <a:latin typeface="Cambria" panose="02040503050406030204" pitchFamily="18" charset="0"/>
                <a:cs typeface="Times New Roman" panose="02020603050405020304" pitchFamily="18" charset="0"/>
              </a:rPr>
              <a:t>长对话或大文档处理中，向量搜索可以提供更精准的上下文，从而提升 </a:t>
            </a:r>
            <a:r>
              <a:rPr lang="en" altLang="zh-CN" sz="2200" dirty="0">
                <a:latin typeface="Cambria" panose="02040503050406030204" pitchFamily="18" charset="0"/>
                <a:cs typeface="Times New Roman" panose="02020603050405020304" pitchFamily="18" charset="0"/>
              </a:rPr>
              <a:t>GPT </a:t>
            </a:r>
            <a:r>
              <a:rPr lang="zh-CN" altLang="en-US" sz="2200" dirty="0">
                <a:latin typeface="Cambria" panose="02040503050406030204" pitchFamily="18" charset="0"/>
                <a:cs typeface="Times New Roman" panose="02020603050405020304" pitchFamily="18" charset="0"/>
              </a:rPr>
              <a:t>的输出质量</a:t>
            </a:r>
            <a:endParaRPr lang="en-US" altLang="zh-CN" sz="2200" dirty="0">
              <a:latin typeface="Cambria" panose="020405030504060302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48BEE2ED-76A7-447B-EF0F-F0F45FFBA1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4208" y="3231005"/>
            <a:ext cx="10276486" cy="3626995"/>
          </a:xfrm>
          <a:prstGeom prst="rect">
            <a:avLst/>
          </a:prstGeom>
        </p:spPr>
      </p:pic>
      <p:sp>
        <p:nvSpPr>
          <p:cNvPr id="4" name="矩形 3">
            <a:extLst>
              <a:ext uri="{FF2B5EF4-FFF2-40B4-BE49-F238E27FC236}">
                <a16:creationId xmlns:a16="http://schemas.microsoft.com/office/drawing/2014/main" id="{433A0C41-61EF-2A05-C45A-C1CC8D1BEB7D}"/>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a:extLst>
              <a:ext uri="{FF2B5EF4-FFF2-40B4-BE49-F238E27FC236}">
                <a16:creationId xmlns:a16="http://schemas.microsoft.com/office/drawing/2014/main" id="{0FAE089F-0586-2BD1-7FC7-666B541C5D1E}"/>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a16="http://schemas.microsoft.com/office/drawing/2014/main" id="{F811C4A9-D527-F46C-3622-3D8D7CA9C030}"/>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4" name="文本框 23">
            <a:extLst>
              <a:ext uri="{FF2B5EF4-FFF2-40B4-BE49-F238E27FC236}">
                <a16:creationId xmlns:a16="http://schemas.microsoft.com/office/drawing/2014/main" id="{9338EF67-19E1-1B05-BFE9-38662E15360E}"/>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5" name="文本框 24">
            <a:extLst>
              <a:ext uri="{FF2B5EF4-FFF2-40B4-BE49-F238E27FC236}">
                <a16:creationId xmlns:a16="http://schemas.microsoft.com/office/drawing/2014/main" id="{E5B9ED5F-2349-0101-BF0B-57167A0A3612}"/>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6" name="文本框 25">
            <a:extLst>
              <a:ext uri="{FF2B5EF4-FFF2-40B4-BE49-F238E27FC236}">
                <a16:creationId xmlns:a16="http://schemas.microsoft.com/office/drawing/2014/main" id="{9734F228-7A91-FE0D-6DAD-B9265EEDE08F}"/>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27" name="文本框 26">
            <a:extLst>
              <a:ext uri="{FF2B5EF4-FFF2-40B4-BE49-F238E27FC236}">
                <a16:creationId xmlns:a16="http://schemas.microsoft.com/office/drawing/2014/main" id="{B3E4D81E-C466-9267-0F62-A877E95CFDE3}"/>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8" name="文本框 27">
            <a:extLst>
              <a:ext uri="{FF2B5EF4-FFF2-40B4-BE49-F238E27FC236}">
                <a16:creationId xmlns:a16="http://schemas.microsoft.com/office/drawing/2014/main" id="{474CF486-5409-997C-BDA9-EA1CEA6CEDA1}"/>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29" name="直线连接符 28">
            <a:extLst>
              <a:ext uri="{FF2B5EF4-FFF2-40B4-BE49-F238E27FC236}">
                <a16:creationId xmlns:a16="http://schemas.microsoft.com/office/drawing/2014/main" id="{A5F17D3E-9766-16F7-D1C4-D0C41D342A6A}"/>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34E99677-7604-1AF9-8690-648C7E54B1A7}"/>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2" name="直线连接符 31">
            <a:extLst>
              <a:ext uri="{FF2B5EF4-FFF2-40B4-BE49-F238E27FC236}">
                <a16:creationId xmlns:a16="http://schemas.microsoft.com/office/drawing/2014/main" id="{F5C7BDFA-9E84-29AC-77FE-E040AB2BDA66}"/>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7E875CC5-D187-66EB-3C1C-6FD7E27280ED}"/>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35" name="直线连接符 34">
            <a:extLst>
              <a:ext uri="{FF2B5EF4-FFF2-40B4-BE49-F238E27FC236}">
                <a16:creationId xmlns:a16="http://schemas.microsoft.com/office/drawing/2014/main" id="{947905D1-0E1A-9BF6-C664-A60FCF4CB9E8}"/>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216691FD-C08C-678F-BE0D-90A9BBB36275}"/>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7" name="直线连接符 36">
            <a:extLst>
              <a:ext uri="{FF2B5EF4-FFF2-40B4-BE49-F238E27FC236}">
                <a16:creationId xmlns:a16="http://schemas.microsoft.com/office/drawing/2014/main" id="{48CEEC42-FC85-38DE-985E-02BAE4E1E5A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38" name="文本框 37">
            <a:extLst>
              <a:ext uri="{FF2B5EF4-FFF2-40B4-BE49-F238E27FC236}">
                <a16:creationId xmlns:a16="http://schemas.microsoft.com/office/drawing/2014/main" id="{4649F1A9-7B5C-903A-1D7E-51F1A94E15FE}"/>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39" name="文本框 38">
            <a:extLst>
              <a:ext uri="{FF2B5EF4-FFF2-40B4-BE49-F238E27FC236}">
                <a16:creationId xmlns:a16="http://schemas.microsoft.com/office/drawing/2014/main" id="{B47C104C-D6D2-97F8-5736-52B2B6ADFD15}"/>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40" name="矩形 39">
            <a:extLst>
              <a:ext uri="{FF2B5EF4-FFF2-40B4-BE49-F238E27FC236}">
                <a16:creationId xmlns:a16="http://schemas.microsoft.com/office/drawing/2014/main" id="{B90F8200-17EB-0E41-2F7C-DDDA0DE5FF5F}"/>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矩形 40">
            <a:extLst>
              <a:ext uri="{FF2B5EF4-FFF2-40B4-BE49-F238E27FC236}">
                <a16:creationId xmlns:a16="http://schemas.microsoft.com/office/drawing/2014/main" id="{71DE042E-2684-1ECB-13C6-6756076EFEE4}"/>
              </a:ext>
            </a:extLst>
          </p:cNvPr>
          <p:cNvSpPr/>
          <p:nvPr/>
        </p:nvSpPr>
        <p:spPr>
          <a:xfrm>
            <a:off x="1821215"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41">
            <a:extLst>
              <a:ext uri="{FF2B5EF4-FFF2-40B4-BE49-F238E27FC236}">
                <a16:creationId xmlns:a16="http://schemas.microsoft.com/office/drawing/2014/main" id="{C528AAF8-7E8C-326D-B869-22C3CD1E4FEA}"/>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43" name="文本框 42">
            <a:extLst>
              <a:ext uri="{FF2B5EF4-FFF2-40B4-BE49-F238E27FC236}">
                <a16:creationId xmlns:a16="http://schemas.microsoft.com/office/drawing/2014/main" id="{8E0B3EAD-FEFB-0145-D413-B03F1E4E87BC}"/>
              </a:ext>
            </a:extLst>
          </p:cNvPr>
          <p:cNvSpPr txBox="1"/>
          <p:nvPr/>
        </p:nvSpPr>
        <p:spPr>
          <a:xfrm>
            <a:off x="2097430" y="230103"/>
            <a:ext cx="1595309" cy="430887"/>
          </a:xfrm>
          <a:prstGeom prst="rect">
            <a:avLst/>
          </a:prstGeom>
          <a:noFill/>
        </p:spPr>
        <p:txBody>
          <a:bodyPr wrap="none" rtlCol="0">
            <a:spAutoFit/>
          </a:bodyPr>
          <a:lstStyle/>
          <a:p>
            <a:r>
              <a:rPr kumimoji="1" lang="zh-CN" altLang="en-US" sz="2200" b="1" dirty="0">
                <a:solidFill>
                  <a:srgbClr val="003C89"/>
                </a:solidFill>
              </a:rPr>
              <a:t>向量数据库</a:t>
            </a:r>
          </a:p>
        </p:txBody>
      </p:sp>
      <p:sp>
        <p:nvSpPr>
          <p:cNvPr id="44" name="文本框 43">
            <a:extLst>
              <a:ext uri="{FF2B5EF4-FFF2-40B4-BE49-F238E27FC236}">
                <a16:creationId xmlns:a16="http://schemas.microsoft.com/office/drawing/2014/main" id="{5A74EFFE-CF7F-C472-29AE-824E3AB38A25}"/>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45" name="文本框 44">
            <a:extLst>
              <a:ext uri="{FF2B5EF4-FFF2-40B4-BE49-F238E27FC236}">
                <a16:creationId xmlns:a16="http://schemas.microsoft.com/office/drawing/2014/main" id="{296B5828-F253-BEF8-E8CD-B2B9B8C65289}"/>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46" name="文本框 45">
            <a:extLst>
              <a:ext uri="{FF2B5EF4-FFF2-40B4-BE49-F238E27FC236}">
                <a16:creationId xmlns:a16="http://schemas.microsoft.com/office/drawing/2014/main" id="{CF8D535B-228C-8FC7-C530-B7183E91EBD6}"/>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47" name="文本框 46">
            <a:extLst>
              <a:ext uri="{FF2B5EF4-FFF2-40B4-BE49-F238E27FC236}">
                <a16:creationId xmlns:a16="http://schemas.microsoft.com/office/drawing/2014/main" id="{101469E7-42FB-B2DF-1012-A2FD892DDE1C}"/>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49" name="直线连接符 48">
            <a:extLst>
              <a:ext uri="{FF2B5EF4-FFF2-40B4-BE49-F238E27FC236}">
                <a16:creationId xmlns:a16="http://schemas.microsoft.com/office/drawing/2014/main" id="{A2D01451-0C98-B068-06FB-8A37F8967163}"/>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0" name="直线连接符 49">
            <a:extLst>
              <a:ext uri="{FF2B5EF4-FFF2-40B4-BE49-F238E27FC236}">
                <a16:creationId xmlns:a16="http://schemas.microsoft.com/office/drawing/2014/main" id="{FC2B67CF-D6B3-EEC3-2629-31E5DDE1FB22}"/>
              </a:ext>
            </a:extLst>
          </p:cNvPr>
          <p:cNvCxnSpPr>
            <a:cxnSpLocks/>
          </p:cNvCxnSpPr>
          <p:nvPr/>
        </p:nvCxnSpPr>
        <p:spPr>
          <a:xfrm>
            <a:off x="1818967"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51" name="直线连接符 50">
            <a:extLst>
              <a:ext uri="{FF2B5EF4-FFF2-40B4-BE49-F238E27FC236}">
                <a16:creationId xmlns:a16="http://schemas.microsoft.com/office/drawing/2014/main" id="{5CCE8C18-ADA5-D54E-CCD1-FBE42D787BC7}"/>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3" name="直线连接符 52">
            <a:extLst>
              <a:ext uri="{FF2B5EF4-FFF2-40B4-BE49-F238E27FC236}">
                <a16:creationId xmlns:a16="http://schemas.microsoft.com/office/drawing/2014/main" id="{84C4F223-4070-69EB-8A5F-B60B2B371227}"/>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73647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78A2D292-866A-91CF-09E0-78ECE51CCAD9}"/>
              </a:ext>
            </a:extLst>
          </p:cNvPr>
          <p:cNvSpPr>
            <a:spLocks noGrp="1"/>
          </p:cNvSpPr>
          <p:nvPr>
            <p:ph type="title"/>
          </p:nvPr>
        </p:nvSpPr>
        <p:spPr>
          <a:xfrm>
            <a:off x="236021" y="1023210"/>
            <a:ext cx="3282683"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Similarity Metrics</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 name="内容占位符 3">
            <a:extLst>
              <a:ext uri="{FF2B5EF4-FFF2-40B4-BE49-F238E27FC236}">
                <a16:creationId xmlns:a16="http://schemas.microsoft.com/office/drawing/2014/main" id="{ED8E1AC7-666C-6455-6FF1-6DE981D885D4}"/>
              </a:ext>
            </a:extLst>
          </p:cNvPr>
          <p:cNvSpPr>
            <a:spLocks noGrp="1"/>
          </p:cNvSpPr>
          <p:nvPr>
            <p:ph sz="half" idx="1"/>
          </p:nvPr>
        </p:nvSpPr>
        <p:spPr>
          <a:xfrm>
            <a:off x="527628" y="1727353"/>
            <a:ext cx="11094719" cy="542608"/>
          </a:xfrm>
        </p:spPr>
        <p:txBody>
          <a:bodyPr>
            <a:noAutofit/>
          </a:bodyPr>
          <a:lstStyle/>
          <a:p>
            <a:pPr>
              <a:lnSpc>
                <a:spcPct val="100000"/>
              </a:lnSpc>
              <a:spcBef>
                <a:spcPts val="1600"/>
              </a:spcBef>
            </a:pPr>
            <a:r>
              <a:rPr lang="zh-CN" altLang="en-US" sz="2200" dirty="0">
                <a:latin typeface="Cambria" panose="02040503050406030204" pitchFamily="18" charset="0"/>
                <a:cs typeface="Times New Roman" panose="02020603050405020304" pitchFamily="18" charset="0"/>
              </a:rPr>
              <a:t>相似性度量：用于衡量向量间相似性，好的度量方法可以显著提升向量分类和聚类性能</a:t>
            </a:r>
            <a:endParaRPr lang="en-US" altLang="zh-CN" sz="2200" dirty="0">
              <a:latin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647C9BC7-7866-F23A-F1E9-AA17A7ADEEBD}"/>
                  </a:ext>
                </a:extLst>
              </p:cNvPr>
              <p:cNvSpPr txBox="1"/>
              <p:nvPr/>
            </p:nvSpPr>
            <p:spPr>
              <a:xfrm>
                <a:off x="577227" y="5654508"/>
                <a:ext cx="3203954" cy="9093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𝑑</m:t>
                      </m:r>
                      <m:d>
                        <m:dPr>
                          <m:ctrlPr>
                            <a:rPr kumimoji="1" lang="en-US" altLang="zh-CN" sz="2000" b="0" i="1" smtClean="0">
                              <a:latin typeface="Cambria Math" panose="02040503050406030204" pitchFamily="18" charset="0"/>
                            </a:rPr>
                          </m:ctrlPr>
                        </m:dPr>
                        <m:e>
                          <m:r>
                            <a:rPr kumimoji="1" lang="en-US" altLang="zh-CN" sz="2000" b="1" i="1" smtClean="0">
                              <a:latin typeface="Cambria Math" panose="02040503050406030204" pitchFamily="18" charset="0"/>
                            </a:rPr>
                            <m:t>𝑨</m:t>
                          </m:r>
                          <m:r>
                            <a:rPr kumimoji="1" lang="en-US" altLang="zh-CN" sz="2000" b="0" i="1" smtClean="0">
                              <a:latin typeface="Cambria Math" panose="02040503050406030204" pitchFamily="18" charset="0"/>
                            </a:rPr>
                            <m:t>,</m:t>
                          </m:r>
                          <m:r>
                            <a:rPr kumimoji="1" lang="en-US" altLang="zh-CN" sz="2000" b="1" i="1" smtClean="0">
                              <a:latin typeface="Cambria Math" panose="02040503050406030204" pitchFamily="18" charset="0"/>
                            </a:rPr>
                            <m:t>𝑩</m:t>
                          </m:r>
                        </m:e>
                      </m:d>
                      <m:r>
                        <a:rPr kumimoji="1" lang="en-US" altLang="zh-CN" sz="2000" b="0" i="1" smtClean="0">
                          <a:latin typeface="Cambria Math" panose="02040503050406030204" pitchFamily="18" charset="0"/>
                        </a:rPr>
                        <m:t>=</m:t>
                      </m:r>
                      <m:rad>
                        <m:radPr>
                          <m:degHide m:val="on"/>
                          <m:ctrlPr>
                            <a:rPr kumimoji="1" lang="en-US" altLang="zh-CN" sz="2000" b="0" i="1" smtClean="0">
                              <a:latin typeface="Cambria Math" panose="02040503050406030204" pitchFamily="18" charset="0"/>
                            </a:rPr>
                          </m:ctrlPr>
                        </m:radPr>
                        <m:deg/>
                        <m:e>
                          <m:nary>
                            <m:naryPr>
                              <m:chr m:val="∑"/>
                              <m:limLoc m:val="subSup"/>
                              <m:ctrlPr>
                                <a:rPr kumimoji="1" lang="en-US" altLang="zh-CN" sz="2000" b="0" i="1" smtClean="0">
                                  <a:latin typeface="Cambria Math" panose="02040503050406030204" pitchFamily="18" charset="0"/>
                                </a:rPr>
                              </m:ctrlPr>
                            </m:naryPr>
                            <m:sub>
                              <m:r>
                                <m:rPr>
                                  <m:brk m:alnAt="25"/>
                                </m:rP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=1</m:t>
                              </m:r>
                            </m:sub>
                            <m:sup>
                              <m:r>
                                <a:rPr kumimoji="1" lang="en-US" altLang="zh-CN" sz="2000" b="0" i="1" smtClean="0">
                                  <a:latin typeface="Cambria Math" panose="02040503050406030204" pitchFamily="18" charset="0"/>
                                </a:rPr>
                                <m:t>𝑛</m:t>
                              </m:r>
                            </m:sup>
                            <m:e>
                              <m:sSup>
                                <m:sSupPr>
                                  <m:ctrlPr>
                                    <a:rPr kumimoji="1" lang="en-US" altLang="zh-CN" sz="2000" b="0" i="1" smtClean="0">
                                      <a:latin typeface="Cambria Math" panose="02040503050406030204" pitchFamily="18" charset="0"/>
                                    </a:rPr>
                                  </m:ctrlPr>
                                </m:sSupPr>
                                <m:e>
                                  <m:d>
                                    <m:dPr>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𝐴</m:t>
                                          </m:r>
                                        </m:e>
                                        <m:sub>
                                          <m:r>
                                            <a:rPr kumimoji="1" lang="en-US" altLang="zh-CN" sz="2000" b="0" i="1" smtClean="0">
                                              <a:latin typeface="Cambria Math" panose="02040503050406030204" pitchFamily="18" charset="0"/>
                                            </a:rPr>
                                            <m:t>𝑖</m:t>
                                          </m:r>
                                        </m:sub>
                                      </m:sSub>
                                      <m:r>
                                        <a:rPr kumimoji="1" lang="en-US" altLang="zh-CN" sz="2000" b="0" i="1" smtClean="0">
                                          <a:latin typeface="Cambria Math" panose="02040503050406030204" pitchFamily="18" charset="0"/>
                                        </a:rPr>
                                        <m:t>−</m:t>
                                      </m:r>
                                      <m:sSub>
                                        <m:sSubPr>
                                          <m:ctrlPr>
                                            <a:rPr kumimoji="1" lang="en-US" altLang="zh-CN" sz="2000" i="1">
                                              <a:latin typeface="Cambria Math" panose="02040503050406030204" pitchFamily="18" charset="0"/>
                                            </a:rPr>
                                          </m:ctrlPr>
                                        </m:sSubPr>
                                        <m:e>
                                          <m:r>
                                            <a:rPr kumimoji="1" lang="en-US" altLang="zh-CN" sz="2000" b="0" i="1" smtClean="0">
                                              <a:latin typeface="Cambria Math" panose="02040503050406030204" pitchFamily="18" charset="0"/>
                                            </a:rPr>
                                            <m:t>𝐵</m:t>
                                          </m:r>
                                        </m:e>
                                        <m:sub>
                                          <m:r>
                                            <a:rPr kumimoji="1" lang="en-US" altLang="zh-CN" sz="2000" b="0" i="1" smtClean="0">
                                              <a:latin typeface="Cambria Math" panose="02040503050406030204" pitchFamily="18" charset="0"/>
                                            </a:rPr>
                                            <m:t>𝑖</m:t>
                                          </m:r>
                                        </m:sub>
                                      </m:sSub>
                                    </m:e>
                                  </m:d>
                                </m:e>
                                <m:sup>
                                  <m:r>
                                    <a:rPr kumimoji="1" lang="en-US" altLang="zh-CN" sz="2000" b="0" i="1" smtClean="0">
                                      <a:latin typeface="Cambria Math" panose="02040503050406030204" pitchFamily="18" charset="0"/>
                                    </a:rPr>
                                    <m:t>2</m:t>
                                  </m:r>
                                </m:sup>
                              </m:sSup>
                            </m:e>
                          </m:nary>
                        </m:e>
                      </m:rad>
                    </m:oMath>
                  </m:oMathPara>
                </a14:m>
                <a:endParaRPr kumimoji="1" lang="zh-CN" altLang="en-US" sz="2000" dirty="0"/>
              </a:p>
            </p:txBody>
          </p:sp>
        </mc:Choice>
        <mc:Fallback xmlns="">
          <p:sp>
            <p:nvSpPr>
              <p:cNvPr id="4" name="文本框 3">
                <a:extLst>
                  <a:ext uri="{FF2B5EF4-FFF2-40B4-BE49-F238E27FC236}">
                    <a16:creationId xmlns:a16="http://schemas.microsoft.com/office/drawing/2014/main" id="{647C9BC7-7866-F23A-F1E9-AA17A7ADEEBD}"/>
                  </a:ext>
                </a:extLst>
              </p:cNvPr>
              <p:cNvSpPr txBox="1">
                <a:spLocks noRot="1" noChangeAspect="1" noMove="1" noResize="1" noEditPoints="1" noAdjustHandles="1" noChangeArrowheads="1" noChangeShapeType="1" noTextEdit="1"/>
              </p:cNvSpPr>
              <p:nvPr/>
            </p:nvSpPr>
            <p:spPr>
              <a:xfrm>
                <a:off x="577227" y="5654508"/>
                <a:ext cx="3203954" cy="909352"/>
              </a:xfrm>
              <a:prstGeom prst="rect">
                <a:avLst/>
              </a:prstGeom>
              <a:blipFill>
                <a:blip r:embed="rId3"/>
                <a:stretch>
                  <a:fillRect l="-1186" t="-105556" b="-1652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ADD9157-B1B1-86B4-04B7-F512528E14D6}"/>
                  </a:ext>
                </a:extLst>
              </p:cNvPr>
              <p:cNvSpPr txBox="1"/>
              <p:nvPr/>
            </p:nvSpPr>
            <p:spPr>
              <a:xfrm>
                <a:off x="5088204" y="5768856"/>
                <a:ext cx="1801647" cy="618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zh-CN" sz="2000" b="0" i="1" smtClean="0">
                              <a:latin typeface="Cambria Math" panose="02040503050406030204" pitchFamily="18" charset="0"/>
                            </a:rPr>
                          </m:ctrlPr>
                        </m:funcPr>
                        <m:fName>
                          <m:r>
                            <m:rPr>
                              <m:sty m:val="p"/>
                            </m:rPr>
                            <a:rPr kumimoji="1" lang="en-US" altLang="zh-CN" sz="2000" b="0" i="0" smtClean="0">
                              <a:latin typeface="Cambria Math" panose="02040503050406030204" pitchFamily="18" charset="0"/>
                            </a:rPr>
                            <m:t>cos</m:t>
                          </m:r>
                        </m:fName>
                        <m:e>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𝜃</m:t>
                              </m:r>
                            </m:e>
                          </m:d>
                        </m:e>
                      </m:func>
                      <m:r>
                        <a:rPr kumimoji="1" lang="en-US" altLang="zh-CN" sz="2000" b="0" i="1" smtClean="0">
                          <a:latin typeface="Cambria Math" panose="02040503050406030204" pitchFamily="18" charset="0"/>
                        </a:rPr>
                        <m:t>=</m:t>
                      </m:r>
                      <m:f>
                        <m:fPr>
                          <m:ctrlPr>
                            <a:rPr kumimoji="1" lang="en-US" altLang="zh-CN" sz="2000" b="1" i="1" smtClean="0">
                              <a:latin typeface="Cambria Math" panose="02040503050406030204" pitchFamily="18" charset="0"/>
                            </a:rPr>
                          </m:ctrlPr>
                        </m:fPr>
                        <m:num>
                          <m:r>
                            <a:rPr kumimoji="1" lang="en-US" altLang="zh-CN" sz="2000" b="1" i="0" smtClean="0">
                              <a:latin typeface="Cambria Math" panose="02040503050406030204" pitchFamily="18" charset="0"/>
                            </a:rPr>
                            <m:t>𝐀</m:t>
                          </m:r>
                          <m:r>
                            <a:rPr kumimoji="1" lang="en-US" altLang="zh-CN" sz="2000" b="1" i="0" smtClean="0">
                              <a:latin typeface="Cambria Math" panose="02040503050406030204" pitchFamily="18" charset="0"/>
                              <a:ea typeface="Cambria Math" panose="02040503050406030204" pitchFamily="18" charset="0"/>
                            </a:rPr>
                            <m:t>∙</m:t>
                          </m:r>
                          <m:r>
                            <a:rPr kumimoji="1" lang="en-US" altLang="zh-CN" sz="2000" b="1" i="0" smtClean="0">
                              <a:latin typeface="Cambria Math" panose="02040503050406030204" pitchFamily="18" charset="0"/>
                            </a:rPr>
                            <m:t>𝐁</m:t>
                          </m:r>
                        </m:num>
                        <m:den>
                          <m:d>
                            <m:dPr>
                              <m:begChr m:val="|"/>
                              <m:endChr m:val="|"/>
                              <m:ctrlPr>
                                <a:rPr kumimoji="1" lang="en-US" altLang="zh-CN" sz="2000" b="1" i="1" smtClean="0">
                                  <a:latin typeface="Cambria Math" panose="02040503050406030204" pitchFamily="18" charset="0"/>
                                </a:rPr>
                              </m:ctrlPr>
                            </m:dPr>
                            <m:e>
                              <m:r>
                                <a:rPr kumimoji="1" lang="en-US" altLang="zh-CN" sz="2000" b="1">
                                  <a:latin typeface="Cambria Math" panose="02040503050406030204" pitchFamily="18" charset="0"/>
                                </a:rPr>
                                <m:t>𝐀</m:t>
                              </m:r>
                            </m:e>
                          </m:d>
                          <m:d>
                            <m:dPr>
                              <m:begChr m:val="|"/>
                              <m:endChr m:val="|"/>
                              <m:ctrlPr>
                                <a:rPr kumimoji="1" lang="en-US" altLang="zh-CN" sz="2000" b="1" i="1" smtClean="0">
                                  <a:latin typeface="Cambria Math" panose="02040503050406030204" pitchFamily="18" charset="0"/>
                                </a:rPr>
                              </m:ctrlPr>
                            </m:dPr>
                            <m:e>
                              <m:r>
                                <a:rPr kumimoji="1" lang="en-US" altLang="zh-CN" sz="2000" b="1">
                                  <a:latin typeface="Cambria Math" panose="02040503050406030204" pitchFamily="18" charset="0"/>
                                </a:rPr>
                                <m:t>𝐁</m:t>
                              </m:r>
                            </m:e>
                          </m:d>
                        </m:den>
                      </m:f>
                    </m:oMath>
                  </m:oMathPara>
                </a14:m>
                <a:endParaRPr kumimoji="1" lang="zh-CN" altLang="en-US" sz="2000" b="1" dirty="0"/>
              </a:p>
            </p:txBody>
          </p:sp>
        </mc:Choice>
        <mc:Fallback xmlns="">
          <p:sp>
            <p:nvSpPr>
              <p:cNvPr id="22" name="文本框 21">
                <a:extLst>
                  <a:ext uri="{FF2B5EF4-FFF2-40B4-BE49-F238E27FC236}">
                    <a16:creationId xmlns:a16="http://schemas.microsoft.com/office/drawing/2014/main" id="{7ADD9157-B1B1-86B4-04B7-F512528E14D6}"/>
                  </a:ext>
                </a:extLst>
              </p:cNvPr>
              <p:cNvSpPr txBox="1">
                <a:spLocks noRot="1" noChangeAspect="1" noMove="1" noResize="1" noEditPoints="1" noAdjustHandles="1" noChangeArrowheads="1" noChangeShapeType="1" noTextEdit="1"/>
              </p:cNvSpPr>
              <p:nvPr/>
            </p:nvSpPr>
            <p:spPr>
              <a:xfrm>
                <a:off x="5088204" y="5768856"/>
                <a:ext cx="1801647" cy="618374"/>
              </a:xfrm>
              <a:prstGeom prst="rect">
                <a:avLst/>
              </a:prstGeom>
              <a:blipFill>
                <a:blip r:embed="rId4"/>
                <a:stretch>
                  <a:fillRect l="-1399" t="-2000" b="-4000"/>
                </a:stretch>
              </a:blipFill>
            </p:spPr>
            <p:txBody>
              <a:bodyPr/>
              <a:lstStyle/>
              <a:p>
                <a:r>
                  <a:rPr lang="zh-CN" altLang="en-US">
                    <a:noFill/>
                  </a:rPr>
                  <a:t> </a:t>
                </a:r>
              </a:p>
            </p:txBody>
          </p:sp>
        </mc:Fallback>
      </mc:AlternateContent>
      <p:pic>
        <p:nvPicPr>
          <p:cNvPr id="23" name="图片 22">
            <a:extLst>
              <a:ext uri="{FF2B5EF4-FFF2-40B4-BE49-F238E27FC236}">
                <a16:creationId xmlns:a16="http://schemas.microsoft.com/office/drawing/2014/main" id="{9F0A02CC-B7C2-1EF6-35C1-1D14A18C26F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9433" y="3228232"/>
            <a:ext cx="2197864" cy="2192044"/>
          </a:xfrm>
          <a:prstGeom prst="rect">
            <a:avLst/>
          </a:prstGeom>
        </p:spPr>
      </p:pic>
      <p:pic>
        <p:nvPicPr>
          <p:cNvPr id="24" name="图片 23">
            <a:extLst>
              <a:ext uri="{FF2B5EF4-FFF2-40B4-BE49-F238E27FC236}">
                <a16:creationId xmlns:a16="http://schemas.microsoft.com/office/drawing/2014/main" id="{A7D5B0E7-8B6A-A5C7-C190-6DAE72A3699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41320" y="3228232"/>
            <a:ext cx="2260509" cy="2192045"/>
          </a:xfrm>
          <a:prstGeom prst="rect">
            <a:avLst/>
          </a:prstGeom>
        </p:spPr>
      </p:pic>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CAD8E2F6-D206-6095-CCA1-668680EEB759}"/>
                  </a:ext>
                </a:extLst>
              </p:cNvPr>
              <p:cNvSpPr txBox="1"/>
              <p:nvPr/>
            </p:nvSpPr>
            <p:spPr>
              <a:xfrm>
                <a:off x="8937663" y="5775653"/>
                <a:ext cx="2079672" cy="6047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smtClean="0">
                          <a:latin typeface="Cambria Math" panose="02040503050406030204" pitchFamily="18" charset="0"/>
                        </a:rPr>
                        <m:t>𝐀</m:t>
                      </m:r>
                      <m:r>
                        <a:rPr kumimoji="1" lang="en-US" altLang="zh-CN" sz="2000" b="1">
                          <a:latin typeface="Cambria Math" panose="02040503050406030204" pitchFamily="18" charset="0"/>
                          <a:ea typeface="Cambria Math" panose="02040503050406030204" pitchFamily="18" charset="0"/>
                        </a:rPr>
                        <m:t>∙</m:t>
                      </m:r>
                      <m:r>
                        <a:rPr kumimoji="1" lang="en-US" altLang="zh-CN" sz="2000" b="1">
                          <a:latin typeface="Cambria Math" panose="02040503050406030204" pitchFamily="18" charset="0"/>
                        </a:rPr>
                        <m:t>𝐁</m:t>
                      </m:r>
                      <m:r>
                        <a:rPr kumimoji="1" lang="en-US" altLang="zh-CN" sz="2000" b="0" i="1" smtClean="0">
                          <a:latin typeface="Cambria Math" panose="02040503050406030204" pitchFamily="18" charset="0"/>
                        </a:rPr>
                        <m:t>=</m:t>
                      </m:r>
                      <m:nary>
                        <m:naryPr>
                          <m:chr m:val="∑"/>
                          <m:limLoc m:val="subSup"/>
                          <m:ctrlPr>
                            <a:rPr kumimoji="1" lang="en-US" altLang="zh-CN" sz="2000" b="0" i="1" smtClean="0">
                              <a:latin typeface="Cambria Math" panose="02040503050406030204" pitchFamily="18" charset="0"/>
                            </a:rPr>
                          </m:ctrlPr>
                        </m:naryPr>
                        <m:sub>
                          <m:r>
                            <m:rPr>
                              <m:brk m:alnAt="25"/>
                            </m:rP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=1</m:t>
                          </m:r>
                        </m:sub>
                        <m:sup>
                          <m:r>
                            <a:rPr kumimoji="1" lang="en-US" altLang="zh-CN" sz="2000" b="0" i="1" smtClean="0">
                              <a:latin typeface="Cambria Math" panose="02040503050406030204" pitchFamily="18" charset="0"/>
                            </a:rPr>
                            <m:t>𝑛</m:t>
                          </m:r>
                        </m:sup>
                        <m:e>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rPr>
                                <m:t>𝐴</m:t>
                              </m:r>
                            </m:e>
                            <m:sub>
                              <m:r>
                                <a:rPr kumimoji="1" lang="en-US" altLang="zh-CN" sz="2000" i="1">
                                  <a:latin typeface="Cambria Math" panose="02040503050406030204" pitchFamily="18" charset="0"/>
                                </a:rPr>
                                <m:t>𝑖</m:t>
                              </m:r>
                            </m:sub>
                          </m:sSub>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rPr>
                                <m:t>𝐵</m:t>
                              </m:r>
                            </m:e>
                            <m:sub>
                              <m:r>
                                <a:rPr kumimoji="1" lang="en-US" altLang="zh-CN" sz="2000" i="1">
                                  <a:latin typeface="Cambria Math" panose="02040503050406030204" pitchFamily="18" charset="0"/>
                                </a:rPr>
                                <m:t>𝑖</m:t>
                              </m:r>
                            </m:sub>
                          </m:sSub>
                        </m:e>
                      </m:nary>
                    </m:oMath>
                  </m:oMathPara>
                </a14:m>
                <a:endParaRPr kumimoji="1" lang="zh-CN" altLang="en-US" sz="2000" b="1" dirty="0"/>
              </a:p>
            </p:txBody>
          </p:sp>
        </mc:Choice>
        <mc:Fallback xmlns="">
          <p:sp>
            <p:nvSpPr>
              <p:cNvPr id="25" name="文本框 24">
                <a:extLst>
                  <a:ext uri="{FF2B5EF4-FFF2-40B4-BE49-F238E27FC236}">
                    <a16:creationId xmlns:a16="http://schemas.microsoft.com/office/drawing/2014/main" id="{CAD8E2F6-D206-6095-CCA1-668680EEB759}"/>
                  </a:ext>
                </a:extLst>
              </p:cNvPr>
              <p:cNvSpPr txBox="1">
                <a:spLocks noRot="1" noChangeAspect="1" noMove="1" noResize="1" noEditPoints="1" noAdjustHandles="1" noChangeArrowheads="1" noChangeShapeType="1" noTextEdit="1"/>
              </p:cNvSpPr>
              <p:nvPr/>
            </p:nvSpPr>
            <p:spPr>
              <a:xfrm>
                <a:off x="8937663" y="5775653"/>
                <a:ext cx="2079672" cy="604781"/>
              </a:xfrm>
              <a:prstGeom prst="rect">
                <a:avLst/>
              </a:prstGeom>
              <a:blipFill>
                <a:blip r:embed="rId7"/>
                <a:stretch>
                  <a:fillRect l="-3030" t="-181633" b="-265306"/>
                </a:stretch>
              </a:blipFill>
            </p:spPr>
            <p:txBody>
              <a:bodyPr/>
              <a:lstStyle/>
              <a:p>
                <a:r>
                  <a:rPr lang="zh-CN" altLang="en-US">
                    <a:noFill/>
                  </a:rPr>
                  <a:t> </a:t>
                </a:r>
              </a:p>
            </p:txBody>
          </p:sp>
        </mc:Fallback>
      </mc:AlternateContent>
      <p:pic>
        <p:nvPicPr>
          <p:cNvPr id="26" name="图片 25">
            <a:extLst>
              <a:ext uri="{FF2B5EF4-FFF2-40B4-BE49-F238E27FC236}">
                <a16:creationId xmlns:a16="http://schemas.microsoft.com/office/drawing/2014/main" id="{6511BEC4-CBB4-11CC-1999-D8D049D6492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85853" y="3179776"/>
            <a:ext cx="2539422" cy="2288957"/>
          </a:xfrm>
          <a:prstGeom prst="rect">
            <a:avLst/>
          </a:prstGeom>
        </p:spPr>
      </p:pic>
      <p:sp>
        <p:nvSpPr>
          <p:cNvPr id="32" name="文本框 31">
            <a:extLst>
              <a:ext uri="{FF2B5EF4-FFF2-40B4-BE49-F238E27FC236}">
                <a16:creationId xmlns:a16="http://schemas.microsoft.com/office/drawing/2014/main" id="{A5F67943-18D4-E969-3A14-CD96B4B4D524}"/>
              </a:ext>
            </a:extLst>
          </p:cNvPr>
          <p:cNvSpPr txBox="1"/>
          <p:nvPr/>
        </p:nvSpPr>
        <p:spPr>
          <a:xfrm>
            <a:off x="1349443" y="2391158"/>
            <a:ext cx="1620957" cy="523220"/>
          </a:xfrm>
          <a:prstGeom prst="rect">
            <a:avLst/>
          </a:prstGeom>
          <a:noFill/>
        </p:spPr>
        <p:txBody>
          <a:bodyPr wrap="none" rtlCol="0">
            <a:spAutoFit/>
          </a:bodyPr>
          <a:lstStyle/>
          <a:p>
            <a:r>
              <a:rPr lang="zh-CN" altLang="en-US" sz="2800" b="1" dirty="0">
                <a:solidFill>
                  <a:schemeClr val="tx2">
                    <a:lumMod val="50000"/>
                    <a:lumOff val="50000"/>
                  </a:schemeClr>
                </a:solidFill>
                <a:latin typeface="Cambria" panose="02040503050406030204" pitchFamily="18" charset="0"/>
                <a:cs typeface="Times New Roman" panose="02020603050405020304" pitchFamily="18" charset="0"/>
              </a:rPr>
              <a:t>欧式距离</a:t>
            </a:r>
            <a:endParaRPr kumimoji="1" lang="zh-CN" altLang="en-US" sz="2800" b="1" dirty="0">
              <a:solidFill>
                <a:schemeClr val="tx2">
                  <a:lumMod val="50000"/>
                  <a:lumOff val="50000"/>
                </a:schemeClr>
              </a:solidFill>
            </a:endParaRPr>
          </a:p>
        </p:txBody>
      </p:sp>
      <p:sp>
        <p:nvSpPr>
          <p:cNvPr id="34" name="文本框 33">
            <a:extLst>
              <a:ext uri="{FF2B5EF4-FFF2-40B4-BE49-F238E27FC236}">
                <a16:creationId xmlns:a16="http://schemas.microsoft.com/office/drawing/2014/main" id="{1F336145-BEE3-4EF2-F215-0628B381301B}"/>
              </a:ext>
            </a:extLst>
          </p:cNvPr>
          <p:cNvSpPr txBox="1"/>
          <p:nvPr/>
        </p:nvSpPr>
        <p:spPr>
          <a:xfrm>
            <a:off x="4928824" y="2391158"/>
            <a:ext cx="1980029" cy="523220"/>
          </a:xfrm>
          <a:prstGeom prst="rect">
            <a:avLst/>
          </a:prstGeom>
          <a:noFill/>
        </p:spPr>
        <p:txBody>
          <a:bodyPr wrap="none" rtlCol="0">
            <a:spAutoFit/>
          </a:bodyPr>
          <a:lstStyle/>
          <a:p>
            <a:r>
              <a:rPr lang="zh-CN" altLang="en-US" sz="2800" b="1" dirty="0">
                <a:solidFill>
                  <a:schemeClr val="tx2">
                    <a:lumMod val="50000"/>
                    <a:lumOff val="50000"/>
                  </a:schemeClr>
                </a:solidFill>
                <a:latin typeface="Cambria" panose="02040503050406030204" pitchFamily="18" charset="0"/>
                <a:cs typeface="Times New Roman" panose="02020603050405020304" pitchFamily="18" charset="0"/>
              </a:rPr>
              <a:t>余弦相似度</a:t>
            </a:r>
            <a:endParaRPr kumimoji="1" lang="zh-CN" altLang="en-US" sz="2800" b="1" dirty="0">
              <a:solidFill>
                <a:schemeClr val="tx2">
                  <a:lumMod val="50000"/>
                  <a:lumOff val="50000"/>
                </a:schemeClr>
              </a:solidFill>
            </a:endParaRPr>
          </a:p>
        </p:txBody>
      </p:sp>
      <p:sp>
        <p:nvSpPr>
          <p:cNvPr id="35" name="文本框 34">
            <a:extLst>
              <a:ext uri="{FF2B5EF4-FFF2-40B4-BE49-F238E27FC236}">
                <a16:creationId xmlns:a16="http://schemas.microsoft.com/office/drawing/2014/main" id="{5F8A6286-C9D8-6114-6B1C-3CD601A63E71}"/>
              </a:ext>
            </a:extLst>
          </p:cNvPr>
          <p:cNvSpPr txBox="1"/>
          <p:nvPr/>
        </p:nvSpPr>
        <p:spPr>
          <a:xfrm>
            <a:off x="8867278" y="2391158"/>
            <a:ext cx="1980029" cy="523220"/>
          </a:xfrm>
          <a:prstGeom prst="rect">
            <a:avLst/>
          </a:prstGeom>
          <a:noFill/>
        </p:spPr>
        <p:txBody>
          <a:bodyPr wrap="none" rtlCol="0">
            <a:spAutoFit/>
          </a:bodyPr>
          <a:lstStyle/>
          <a:p>
            <a:r>
              <a:rPr lang="zh-CN" altLang="en-US" sz="2800" b="1" dirty="0">
                <a:solidFill>
                  <a:schemeClr val="tx2">
                    <a:lumMod val="50000"/>
                    <a:lumOff val="50000"/>
                  </a:schemeClr>
                </a:solidFill>
                <a:latin typeface="Cambria" panose="02040503050406030204" pitchFamily="18" charset="0"/>
                <a:cs typeface="Times New Roman" panose="02020603050405020304" pitchFamily="18" charset="0"/>
              </a:rPr>
              <a:t>点积相似度</a:t>
            </a:r>
            <a:endParaRPr kumimoji="1" lang="zh-CN" altLang="en-US" sz="2800" b="1" dirty="0">
              <a:solidFill>
                <a:schemeClr val="tx2">
                  <a:lumMod val="50000"/>
                  <a:lumOff val="50000"/>
                </a:schemeClr>
              </a:solidFill>
            </a:endParaRPr>
          </a:p>
        </p:txBody>
      </p:sp>
      <p:sp>
        <p:nvSpPr>
          <p:cNvPr id="36" name="矩形 35">
            <a:extLst>
              <a:ext uri="{FF2B5EF4-FFF2-40B4-BE49-F238E27FC236}">
                <a16:creationId xmlns:a16="http://schemas.microsoft.com/office/drawing/2014/main" id="{2AC83E5D-7391-2F2F-3435-2706FB703F9E}"/>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7" name="矩形 36">
            <a:extLst>
              <a:ext uri="{FF2B5EF4-FFF2-40B4-BE49-F238E27FC236}">
                <a16:creationId xmlns:a16="http://schemas.microsoft.com/office/drawing/2014/main" id="{4976208C-C7E1-A911-59AF-6F8D7C2C9152}"/>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文本框 37">
            <a:extLst>
              <a:ext uri="{FF2B5EF4-FFF2-40B4-BE49-F238E27FC236}">
                <a16:creationId xmlns:a16="http://schemas.microsoft.com/office/drawing/2014/main" id="{A9D6914C-C851-264D-EACA-3F59AEF3C679}"/>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39" name="文本框 38">
            <a:extLst>
              <a:ext uri="{FF2B5EF4-FFF2-40B4-BE49-F238E27FC236}">
                <a16:creationId xmlns:a16="http://schemas.microsoft.com/office/drawing/2014/main" id="{8C379E0A-D371-104A-30FE-6D0AB11A24A6}"/>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40" name="文本框 39">
            <a:extLst>
              <a:ext uri="{FF2B5EF4-FFF2-40B4-BE49-F238E27FC236}">
                <a16:creationId xmlns:a16="http://schemas.microsoft.com/office/drawing/2014/main" id="{49FC45A8-6287-19E0-0072-07DE629F2454}"/>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41" name="文本框 40">
            <a:extLst>
              <a:ext uri="{FF2B5EF4-FFF2-40B4-BE49-F238E27FC236}">
                <a16:creationId xmlns:a16="http://schemas.microsoft.com/office/drawing/2014/main" id="{9E26C644-77C3-DF69-FAE7-88DAE92163DA}"/>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42" name="文本框 41">
            <a:extLst>
              <a:ext uri="{FF2B5EF4-FFF2-40B4-BE49-F238E27FC236}">
                <a16:creationId xmlns:a16="http://schemas.microsoft.com/office/drawing/2014/main" id="{C9B1147E-83B0-0AEE-A33A-7129818C6A2E}"/>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43" name="文本框 42">
            <a:extLst>
              <a:ext uri="{FF2B5EF4-FFF2-40B4-BE49-F238E27FC236}">
                <a16:creationId xmlns:a16="http://schemas.microsoft.com/office/drawing/2014/main" id="{87EDB422-AA22-3EDC-54D0-B770EE51585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44" name="直线连接符 43">
            <a:extLst>
              <a:ext uri="{FF2B5EF4-FFF2-40B4-BE49-F238E27FC236}">
                <a16:creationId xmlns:a16="http://schemas.microsoft.com/office/drawing/2014/main" id="{02DB6442-A100-B098-CCD7-ED5E0B2DB549}"/>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45" name="直线连接符 44">
            <a:extLst>
              <a:ext uri="{FF2B5EF4-FFF2-40B4-BE49-F238E27FC236}">
                <a16:creationId xmlns:a16="http://schemas.microsoft.com/office/drawing/2014/main" id="{FC107084-70C3-B481-65E0-E00527A167B0}"/>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46" name="直线连接符 45">
            <a:extLst>
              <a:ext uri="{FF2B5EF4-FFF2-40B4-BE49-F238E27FC236}">
                <a16:creationId xmlns:a16="http://schemas.microsoft.com/office/drawing/2014/main" id="{811EC99F-64D0-B120-EB22-4659A1350A45}"/>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47" name="直线连接符 46">
            <a:extLst>
              <a:ext uri="{FF2B5EF4-FFF2-40B4-BE49-F238E27FC236}">
                <a16:creationId xmlns:a16="http://schemas.microsoft.com/office/drawing/2014/main" id="{8583D804-8203-5FE1-DA83-503775652AA2}"/>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48" name="直线连接符 47">
            <a:extLst>
              <a:ext uri="{FF2B5EF4-FFF2-40B4-BE49-F238E27FC236}">
                <a16:creationId xmlns:a16="http://schemas.microsoft.com/office/drawing/2014/main" id="{3D40882D-57AA-7FD7-4B3B-B5838E71D9C1}"/>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49" name="直线连接符 48">
            <a:extLst>
              <a:ext uri="{FF2B5EF4-FFF2-40B4-BE49-F238E27FC236}">
                <a16:creationId xmlns:a16="http://schemas.microsoft.com/office/drawing/2014/main" id="{AB53C27C-B2D8-2952-9085-EB29E31524C6}"/>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0" name="直线连接符 49">
            <a:extLst>
              <a:ext uri="{FF2B5EF4-FFF2-40B4-BE49-F238E27FC236}">
                <a16:creationId xmlns:a16="http://schemas.microsoft.com/office/drawing/2014/main" id="{76C0AE3A-F51F-EEBF-AF82-708DC1FF0D4A}"/>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51" name="文本框 50">
            <a:extLst>
              <a:ext uri="{FF2B5EF4-FFF2-40B4-BE49-F238E27FC236}">
                <a16:creationId xmlns:a16="http://schemas.microsoft.com/office/drawing/2014/main" id="{B83FD527-5681-947E-A0F3-4C976BD2D36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52" name="文本框 51">
            <a:extLst>
              <a:ext uri="{FF2B5EF4-FFF2-40B4-BE49-F238E27FC236}">
                <a16:creationId xmlns:a16="http://schemas.microsoft.com/office/drawing/2014/main" id="{5E72E9B1-BACB-E5E0-8750-D9ECCFEACF72}"/>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53" name="矩形 52">
            <a:extLst>
              <a:ext uri="{FF2B5EF4-FFF2-40B4-BE49-F238E27FC236}">
                <a16:creationId xmlns:a16="http://schemas.microsoft.com/office/drawing/2014/main" id="{132C827D-E33A-AB94-F9AB-BFB582975B1A}"/>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4" name="矩形 53">
            <a:extLst>
              <a:ext uri="{FF2B5EF4-FFF2-40B4-BE49-F238E27FC236}">
                <a16:creationId xmlns:a16="http://schemas.microsoft.com/office/drawing/2014/main" id="{8F432061-0AA1-81A9-C24D-90ECACFF37CA}"/>
              </a:ext>
            </a:extLst>
          </p:cNvPr>
          <p:cNvSpPr/>
          <p:nvPr/>
        </p:nvSpPr>
        <p:spPr>
          <a:xfrm>
            <a:off x="3925228"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文本框 54">
            <a:extLst>
              <a:ext uri="{FF2B5EF4-FFF2-40B4-BE49-F238E27FC236}">
                <a16:creationId xmlns:a16="http://schemas.microsoft.com/office/drawing/2014/main" id="{5863AC2B-1A18-D825-2AC6-7E61AB098822}"/>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56" name="文本框 55">
            <a:extLst>
              <a:ext uri="{FF2B5EF4-FFF2-40B4-BE49-F238E27FC236}">
                <a16:creationId xmlns:a16="http://schemas.microsoft.com/office/drawing/2014/main" id="{AFF302D0-AE05-764E-2F70-DC6496526D06}"/>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57" name="文本框 56">
            <a:extLst>
              <a:ext uri="{FF2B5EF4-FFF2-40B4-BE49-F238E27FC236}">
                <a16:creationId xmlns:a16="http://schemas.microsoft.com/office/drawing/2014/main" id="{52923A36-6224-C9A9-944A-C21B027EE983}"/>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58" name="文本框 57">
            <a:extLst>
              <a:ext uri="{FF2B5EF4-FFF2-40B4-BE49-F238E27FC236}">
                <a16:creationId xmlns:a16="http://schemas.microsoft.com/office/drawing/2014/main" id="{574BDB6F-8E62-542A-FA02-9097D7BC1E89}"/>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9" name="文本框 58">
            <a:extLst>
              <a:ext uri="{FF2B5EF4-FFF2-40B4-BE49-F238E27FC236}">
                <a16:creationId xmlns:a16="http://schemas.microsoft.com/office/drawing/2014/main" id="{E43A802D-3A53-E792-A650-2396BB4D9AE2}"/>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60" name="文本框 59">
            <a:extLst>
              <a:ext uri="{FF2B5EF4-FFF2-40B4-BE49-F238E27FC236}">
                <a16:creationId xmlns:a16="http://schemas.microsoft.com/office/drawing/2014/main" id="{39897C14-5A1C-1C11-ABCA-65CEE8B289D7}"/>
              </a:ext>
            </a:extLst>
          </p:cNvPr>
          <p:cNvSpPr txBox="1"/>
          <p:nvPr/>
        </p:nvSpPr>
        <p:spPr>
          <a:xfrm>
            <a:off x="4209022" y="230103"/>
            <a:ext cx="1595309" cy="430887"/>
          </a:xfrm>
          <a:prstGeom prst="rect">
            <a:avLst/>
          </a:prstGeom>
          <a:noFill/>
        </p:spPr>
        <p:txBody>
          <a:bodyPr wrap="none" rtlCol="0">
            <a:spAutoFit/>
          </a:bodyPr>
          <a:lstStyle/>
          <a:p>
            <a:r>
              <a:rPr kumimoji="1" lang="zh-CN" altLang="en-US" sz="2200" b="1" dirty="0">
                <a:solidFill>
                  <a:srgbClr val="003C89"/>
                </a:solidFill>
              </a:rPr>
              <a:t>相似性度量</a:t>
            </a:r>
          </a:p>
        </p:txBody>
      </p:sp>
      <p:cxnSp>
        <p:nvCxnSpPr>
          <p:cNvPr id="62" name="直线连接符 61">
            <a:extLst>
              <a:ext uri="{FF2B5EF4-FFF2-40B4-BE49-F238E27FC236}">
                <a16:creationId xmlns:a16="http://schemas.microsoft.com/office/drawing/2014/main" id="{28E83CCC-52E8-9077-EBE1-F01ECEF00147}"/>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3" name="直线连接符 62">
            <a:extLst>
              <a:ext uri="{FF2B5EF4-FFF2-40B4-BE49-F238E27FC236}">
                <a16:creationId xmlns:a16="http://schemas.microsoft.com/office/drawing/2014/main" id="{8FAA8D6C-0373-6992-73D9-FA22B2A6745A}"/>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4" name="直线连接符 63">
            <a:extLst>
              <a:ext uri="{FF2B5EF4-FFF2-40B4-BE49-F238E27FC236}">
                <a16:creationId xmlns:a16="http://schemas.microsoft.com/office/drawing/2014/main" id="{0A37B54B-4537-5759-A90D-72C30E22B5C7}"/>
              </a:ext>
            </a:extLst>
          </p:cNvPr>
          <p:cNvCxnSpPr>
            <a:cxnSpLocks/>
          </p:cNvCxnSpPr>
          <p:nvPr/>
        </p:nvCxnSpPr>
        <p:spPr>
          <a:xfrm>
            <a:off x="3922980"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66" name="直线连接符 65">
            <a:extLst>
              <a:ext uri="{FF2B5EF4-FFF2-40B4-BE49-F238E27FC236}">
                <a16:creationId xmlns:a16="http://schemas.microsoft.com/office/drawing/2014/main" id="{CB68C20B-AC82-BC34-0AE6-0D106D29031A}"/>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0117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1" y="1023210"/>
            <a:ext cx="3595000"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Brute Force Search</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grpSp>
        <p:nvGrpSpPr>
          <p:cNvPr id="147" name="组合 146">
            <a:extLst>
              <a:ext uri="{FF2B5EF4-FFF2-40B4-BE49-F238E27FC236}">
                <a16:creationId xmlns:a16="http://schemas.microsoft.com/office/drawing/2014/main" id="{69C9A43B-9225-58C1-9CB5-B7B7510C6D70}"/>
              </a:ext>
            </a:extLst>
          </p:cNvPr>
          <p:cNvGrpSpPr/>
          <p:nvPr/>
        </p:nvGrpSpPr>
        <p:grpSpPr>
          <a:xfrm>
            <a:off x="7825661" y="2324613"/>
            <a:ext cx="3875158" cy="3483068"/>
            <a:chOff x="7121762" y="1879770"/>
            <a:chExt cx="3875158" cy="3483068"/>
          </a:xfrm>
        </p:grpSpPr>
        <p:grpSp>
          <p:nvGrpSpPr>
            <p:cNvPr id="142" name="组合 141">
              <a:extLst>
                <a:ext uri="{FF2B5EF4-FFF2-40B4-BE49-F238E27FC236}">
                  <a16:creationId xmlns:a16="http://schemas.microsoft.com/office/drawing/2014/main" id="{B9EFF75B-65B4-671D-02E1-ADC647585F34}"/>
                </a:ext>
              </a:extLst>
            </p:cNvPr>
            <p:cNvGrpSpPr/>
            <p:nvPr/>
          </p:nvGrpSpPr>
          <p:grpSpPr>
            <a:xfrm>
              <a:off x="7121762" y="1879770"/>
              <a:ext cx="3875158" cy="3024318"/>
              <a:chOff x="6827542" y="2724136"/>
              <a:chExt cx="3875158" cy="3024318"/>
            </a:xfrm>
          </p:grpSpPr>
          <p:sp>
            <p:nvSpPr>
              <p:cNvPr id="139" name="椭圆 138">
                <a:extLst>
                  <a:ext uri="{FF2B5EF4-FFF2-40B4-BE49-F238E27FC236}">
                    <a16:creationId xmlns:a16="http://schemas.microsoft.com/office/drawing/2014/main" id="{3AD9678C-E86A-3B3F-910C-3607FDE4A085}"/>
                  </a:ext>
                </a:extLst>
              </p:cNvPr>
              <p:cNvSpPr/>
              <p:nvPr/>
            </p:nvSpPr>
            <p:spPr>
              <a:xfrm>
                <a:off x="7954623" y="3497911"/>
                <a:ext cx="1532021" cy="1532021"/>
              </a:xfrm>
              <a:prstGeom prst="ellipse">
                <a:avLst/>
              </a:prstGeom>
              <a:noFill/>
              <a:ln>
                <a:solidFill>
                  <a:srgbClr val="71B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1" name="直线箭头连接符 40">
                <a:extLst>
                  <a:ext uri="{FF2B5EF4-FFF2-40B4-BE49-F238E27FC236}">
                    <a16:creationId xmlns:a16="http://schemas.microsoft.com/office/drawing/2014/main" id="{4129EDC9-1A44-957A-EB2D-ACF284865EB0}"/>
                  </a:ext>
                </a:extLst>
              </p:cNvPr>
              <p:cNvCxnSpPr/>
              <p:nvPr/>
            </p:nvCxnSpPr>
            <p:spPr>
              <a:xfrm flipV="1">
                <a:off x="6827542" y="2904893"/>
                <a:ext cx="0" cy="28435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直线箭头连接符 43">
                <a:extLst>
                  <a:ext uri="{FF2B5EF4-FFF2-40B4-BE49-F238E27FC236}">
                    <a16:creationId xmlns:a16="http://schemas.microsoft.com/office/drawing/2014/main" id="{6DE3C760-2A40-9E3F-8541-ECA62CE90D73}"/>
                  </a:ext>
                </a:extLst>
              </p:cNvPr>
              <p:cNvCxnSpPr>
                <a:cxnSpLocks/>
              </p:cNvCxnSpPr>
              <p:nvPr/>
            </p:nvCxnSpPr>
            <p:spPr>
              <a:xfrm>
                <a:off x="6827542" y="5748454"/>
                <a:ext cx="38751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椭圆 44">
                <a:extLst>
                  <a:ext uri="{FF2B5EF4-FFF2-40B4-BE49-F238E27FC236}">
                    <a16:creationId xmlns:a16="http://schemas.microsoft.com/office/drawing/2014/main" id="{3AC9B456-A6E0-B202-689C-CBBCA7A9CE83}"/>
                  </a:ext>
                </a:extLst>
              </p:cNvPr>
              <p:cNvSpPr/>
              <p:nvPr/>
            </p:nvSpPr>
            <p:spPr>
              <a:xfrm>
                <a:off x="7270595" y="3250580"/>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46" name="椭圆 45">
                <a:extLst>
                  <a:ext uri="{FF2B5EF4-FFF2-40B4-BE49-F238E27FC236}">
                    <a16:creationId xmlns:a16="http://schemas.microsoft.com/office/drawing/2014/main" id="{89AC9925-ABC8-EA83-13BD-7ADCB5B5C306}"/>
                  </a:ext>
                </a:extLst>
              </p:cNvPr>
              <p:cNvSpPr/>
              <p:nvPr/>
            </p:nvSpPr>
            <p:spPr>
              <a:xfrm>
                <a:off x="7521765" y="3925468"/>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47" name="椭圆 46">
                <a:extLst>
                  <a:ext uri="{FF2B5EF4-FFF2-40B4-BE49-F238E27FC236}">
                    <a16:creationId xmlns:a16="http://schemas.microsoft.com/office/drawing/2014/main" id="{BB406C7B-5426-D6B2-0907-6C2CAE751D1E}"/>
                  </a:ext>
                </a:extLst>
              </p:cNvPr>
              <p:cNvSpPr/>
              <p:nvPr/>
            </p:nvSpPr>
            <p:spPr>
              <a:xfrm>
                <a:off x="7370956" y="4521819"/>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48" name="椭圆 47">
                <a:extLst>
                  <a:ext uri="{FF2B5EF4-FFF2-40B4-BE49-F238E27FC236}">
                    <a16:creationId xmlns:a16="http://schemas.microsoft.com/office/drawing/2014/main" id="{E2893C19-10C2-C19B-C4EC-7BD10CB5DB3D}"/>
                  </a:ext>
                </a:extLst>
              </p:cNvPr>
              <p:cNvSpPr/>
              <p:nvPr/>
            </p:nvSpPr>
            <p:spPr>
              <a:xfrm>
                <a:off x="7136780" y="5034775"/>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49" name="椭圆 48">
                <a:extLst>
                  <a:ext uri="{FF2B5EF4-FFF2-40B4-BE49-F238E27FC236}">
                    <a16:creationId xmlns:a16="http://schemas.microsoft.com/office/drawing/2014/main" id="{04E45B21-3F0E-EE8A-BB45-8FEB294048F9}"/>
                  </a:ext>
                </a:extLst>
              </p:cNvPr>
              <p:cNvSpPr/>
              <p:nvPr/>
            </p:nvSpPr>
            <p:spPr>
              <a:xfrm>
                <a:off x="7784030" y="5218771"/>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0" name="椭圆 49">
                <a:extLst>
                  <a:ext uri="{FF2B5EF4-FFF2-40B4-BE49-F238E27FC236}">
                    <a16:creationId xmlns:a16="http://schemas.microsoft.com/office/drawing/2014/main" id="{2366B471-A425-213D-5541-B10481AE34CE}"/>
                  </a:ext>
                </a:extLst>
              </p:cNvPr>
              <p:cNvSpPr/>
              <p:nvPr/>
            </p:nvSpPr>
            <p:spPr>
              <a:xfrm>
                <a:off x="8313655" y="5391056"/>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1" name="椭圆 50">
                <a:extLst>
                  <a:ext uri="{FF2B5EF4-FFF2-40B4-BE49-F238E27FC236}">
                    <a16:creationId xmlns:a16="http://schemas.microsoft.com/office/drawing/2014/main" id="{7DA51612-4040-D11D-3E48-F1D60455FD86}"/>
                  </a:ext>
                </a:extLst>
              </p:cNvPr>
              <p:cNvSpPr/>
              <p:nvPr/>
            </p:nvSpPr>
            <p:spPr>
              <a:xfrm>
                <a:off x="8862370" y="4696922"/>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2" name="椭圆 51">
                <a:extLst>
                  <a:ext uri="{FF2B5EF4-FFF2-40B4-BE49-F238E27FC236}">
                    <a16:creationId xmlns:a16="http://schemas.microsoft.com/office/drawing/2014/main" id="{ADEC1BB7-A35E-5C6F-2FE8-D23F01A833C8}"/>
                  </a:ext>
                </a:extLst>
              </p:cNvPr>
              <p:cNvSpPr/>
              <p:nvPr/>
            </p:nvSpPr>
            <p:spPr>
              <a:xfrm>
                <a:off x="9738896" y="4879217"/>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3" name="椭圆 52">
                <a:extLst>
                  <a:ext uri="{FF2B5EF4-FFF2-40B4-BE49-F238E27FC236}">
                    <a16:creationId xmlns:a16="http://schemas.microsoft.com/office/drawing/2014/main" id="{7108B234-C0AB-BBF2-F41F-1EC26392EF68}"/>
                  </a:ext>
                </a:extLst>
              </p:cNvPr>
              <p:cNvSpPr/>
              <p:nvPr/>
            </p:nvSpPr>
            <p:spPr>
              <a:xfrm>
                <a:off x="10102089" y="4471638"/>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4" name="椭圆 53">
                <a:extLst>
                  <a:ext uri="{FF2B5EF4-FFF2-40B4-BE49-F238E27FC236}">
                    <a16:creationId xmlns:a16="http://schemas.microsoft.com/office/drawing/2014/main" id="{27CE8530-33BB-B8DF-7C88-249F13F81259}"/>
                  </a:ext>
                </a:extLst>
              </p:cNvPr>
              <p:cNvSpPr/>
              <p:nvPr/>
            </p:nvSpPr>
            <p:spPr>
              <a:xfrm>
                <a:off x="9774548" y="3676413"/>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5" name="椭圆 54">
                <a:extLst>
                  <a:ext uri="{FF2B5EF4-FFF2-40B4-BE49-F238E27FC236}">
                    <a16:creationId xmlns:a16="http://schemas.microsoft.com/office/drawing/2014/main" id="{5CECAE83-A84C-97FE-1DEA-20432DF83309}"/>
                  </a:ext>
                </a:extLst>
              </p:cNvPr>
              <p:cNvSpPr/>
              <p:nvPr/>
            </p:nvSpPr>
            <p:spPr>
              <a:xfrm>
                <a:off x="8828681" y="3533358"/>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6" name="椭圆 55">
                <a:extLst>
                  <a:ext uri="{FF2B5EF4-FFF2-40B4-BE49-F238E27FC236}">
                    <a16:creationId xmlns:a16="http://schemas.microsoft.com/office/drawing/2014/main" id="{D0E81D57-1643-771B-8279-79DB7280833E}"/>
                  </a:ext>
                </a:extLst>
              </p:cNvPr>
              <p:cNvSpPr/>
              <p:nvPr/>
            </p:nvSpPr>
            <p:spPr>
              <a:xfrm>
                <a:off x="8112933" y="3031212"/>
                <a:ext cx="200722" cy="20072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sp>
            <p:nvSpPr>
              <p:cNvPr id="57" name="椭圆 56">
                <a:extLst>
                  <a:ext uri="{FF2B5EF4-FFF2-40B4-BE49-F238E27FC236}">
                    <a16:creationId xmlns:a16="http://schemas.microsoft.com/office/drawing/2014/main" id="{BD3EDFB0-84D0-5FE7-3214-CB7B0032AD4E}"/>
                  </a:ext>
                </a:extLst>
              </p:cNvPr>
              <p:cNvSpPr/>
              <p:nvPr/>
            </p:nvSpPr>
            <p:spPr>
              <a:xfrm>
                <a:off x="8595434" y="4176130"/>
                <a:ext cx="200722" cy="200722"/>
              </a:xfrm>
              <a:prstGeom prst="ellipse">
                <a:avLst/>
              </a:prstGeom>
              <a:solidFill>
                <a:srgbClr val="71B2FF"/>
              </a:solidFill>
              <a:ln>
                <a:solidFill>
                  <a:srgbClr val="71B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n>
                    <a:solidFill>
                      <a:schemeClr val="tx1"/>
                    </a:solidFill>
                  </a:ln>
                  <a:solidFill>
                    <a:schemeClr val="bg1"/>
                  </a:solidFill>
                </a:endParaRPr>
              </a:p>
            </p:txBody>
          </p:sp>
          <p:cxnSp>
            <p:nvCxnSpPr>
              <p:cNvPr id="60" name="直线箭头连接符 59">
                <a:extLst>
                  <a:ext uri="{FF2B5EF4-FFF2-40B4-BE49-F238E27FC236}">
                    <a16:creationId xmlns:a16="http://schemas.microsoft.com/office/drawing/2014/main" id="{5C9BFDEE-C320-CBA2-76CB-66D49401FBE8}"/>
                  </a:ext>
                </a:extLst>
              </p:cNvPr>
              <p:cNvCxnSpPr>
                <a:cxnSpLocks/>
              </p:cNvCxnSpPr>
              <p:nvPr/>
            </p:nvCxnSpPr>
            <p:spPr>
              <a:xfrm flipH="1" flipV="1">
                <a:off x="7471317" y="3444209"/>
                <a:ext cx="1083588" cy="730013"/>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1" name="直线箭头连接符 60">
                <a:extLst>
                  <a:ext uri="{FF2B5EF4-FFF2-40B4-BE49-F238E27FC236}">
                    <a16:creationId xmlns:a16="http://schemas.microsoft.com/office/drawing/2014/main" id="{D2D6A7A4-DEFC-F850-BBC6-58A2F2068E04}"/>
                  </a:ext>
                </a:extLst>
              </p:cNvPr>
              <p:cNvCxnSpPr>
                <a:cxnSpLocks/>
              </p:cNvCxnSpPr>
              <p:nvPr/>
            </p:nvCxnSpPr>
            <p:spPr>
              <a:xfrm flipH="1" flipV="1">
                <a:off x="7781410" y="4047766"/>
                <a:ext cx="740024" cy="196908"/>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4" name="直线箭头连接符 63">
                <a:extLst>
                  <a:ext uri="{FF2B5EF4-FFF2-40B4-BE49-F238E27FC236}">
                    <a16:creationId xmlns:a16="http://schemas.microsoft.com/office/drawing/2014/main" id="{64992AA6-5876-5E1B-1E46-020DDEBA3761}"/>
                  </a:ext>
                </a:extLst>
              </p:cNvPr>
              <p:cNvCxnSpPr>
                <a:cxnSpLocks/>
              </p:cNvCxnSpPr>
              <p:nvPr/>
            </p:nvCxnSpPr>
            <p:spPr>
              <a:xfrm flipH="1">
                <a:off x="7621559" y="4321669"/>
                <a:ext cx="899718" cy="250330"/>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6" name="直线箭头连接符 65">
                <a:extLst>
                  <a:ext uri="{FF2B5EF4-FFF2-40B4-BE49-F238E27FC236}">
                    <a16:creationId xmlns:a16="http://schemas.microsoft.com/office/drawing/2014/main" id="{4230D865-D8C8-8EC8-B32E-AA3137A729A5}"/>
                  </a:ext>
                </a:extLst>
              </p:cNvPr>
              <p:cNvCxnSpPr>
                <a:cxnSpLocks/>
              </p:cNvCxnSpPr>
              <p:nvPr/>
            </p:nvCxnSpPr>
            <p:spPr>
              <a:xfrm flipH="1">
                <a:off x="7366897" y="4384750"/>
                <a:ext cx="1188008" cy="702405"/>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9" name="直线箭头连接符 68">
                <a:extLst>
                  <a:ext uri="{FF2B5EF4-FFF2-40B4-BE49-F238E27FC236}">
                    <a16:creationId xmlns:a16="http://schemas.microsoft.com/office/drawing/2014/main" id="{FFDA9016-4E84-94C4-1468-1999D2EFB51A}"/>
                  </a:ext>
                </a:extLst>
              </p:cNvPr>
              <p:cNvCxnSpPr>
                <a:cxnSpLocks/>
              </p:cNvCxnSpPr>
              <p:nvPr/>
            </p:nvCxnSpPr>
            <p:spPr>
              <a:xfrm flipH="1">
                <a:off x="7984752" y="4415879"/>
                <a:ext cx="607491" cy="784256"/>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4" name="直线箭头连接符 73">
                <a:extLst>
                  <a:ext uri="{FF2B5EF4-FFF2-40B4-BE49-F238E27FC236}">
                    <a16:creationId xmlns:a16="http://schemas.microsoft.com/office/drawing/2014/main" id="{B7430537-CB60-4299-EB6B-DB9B19B8E3F3}"/>
                  </a:ext>
                </a:extLst>
              </p:cNvPr>
              <p:cNvCxnSpPr>
                <a:cxnSpLocks/>
              </p:cNvCxnSpPr>
              <p:nvPr/>
            </p:nvCxnSpPr>
            <p:spPr>
              <a:xfrm flipH="1">
                <a:off x="8451094" y="4424245"/>
                <a:ext cx="231714" cy="926432"/>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77" name="直线箭头连接符 76">
                <a:extLst>
                  <a:ext uri="{FF2B5EF4-FFF2-40B4-BE49-F238E27FC236}">
                    <a16:creationId xmlns:a16="http://schemas.microsoft.com/office/drawing/2014/main" id="{A2564042-ADA6-0551-B4E0-880B1FF2FA5E}"/>
                  </a:ext>
                </a:extLst>
              </p:cNvPr>
              <p:cNvCxnSpPr>
                <a:cxnSpLocks/>
              </p:cNvCxnSpPr>
              <p:nvPr/>
            </p:nvCxnSpPr>
            <p:spPr>
              <a:xfrm>
                <a:off x="8763570" y="4422533"/>
                <a:ext cx="108636" cy="249827"/>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6" name="直线箭头连接符 85">
                <a:extLst>
                  <a:ext uri="{FF2B5EF4-FFF2-40B4-BE49-F238E27FC236}">
                    <a16:creationId xmlns:a16="http://schemas.microsoft.com/office/drawing/2014/main" id="{ED369FC3-36A3-7A0E-38BC-FF527699C697}"/>
                  </a:ext>
                </a:extLst>
              </p:cNvPr>
              <p:cNvCxnSpPr>
                <a:cxnSpLocks/>
              </p:cNvCxnSpPr>
              <p:nvPr/>
            </p:nvCxnSpPr>
            <p:spPr>
              <a:xfrm>
                <a:off x="8828742" y="4356641"/>
                <a:ext cx="861350" cy="568530"/>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90" name="直线箭头连接符 89">
                <a:extLst>
                  <a:ext uri="{FF2B5EF4-FFF2-40B4-BE49-F238E27FC236}">
                    <a16:creationId xmlns:a16="http://schemas.microsoft.com/office/drawing/2014/main" id="{2F13421D-129D-1A43-78E0-0B0E186760BD}"/>
                  </a:ext>
                </a:extLst>
              </p:cNvPr>
              <p:cNvCxnSpPr>
                <a:cxnSpLocks/>
              </p:cNvCxnSpPr>
              <p:nvPr/>
            </p:nvCxnSpPr>
            <p:spPr>
              <a:xfrm>
                <a:off x="8854135" y="4290938"/>
                <a:ext cx="1182266" cy="243548"/>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96" name="直线箭头连接符 95">
                <a:extLst>
                  <a:ext uri="{FF2B5EF4-FFF2-40B4-BE49-F238E27FC236}">
                    <a16:creationId xmlns:a16="http://schemas.microsoft.com/office/drawing/2014/main" id="{0C140387-CD9D-3246-C78B-CD08FF0EDDE1}"/>
                  </a:ext>
                </a:extLst>
              </p:cNvPr>
              <p:cNvCxnSpPr>
                <a:cxnSpLocks/>
                <a:stCxn id="57" idx="7"/>
                <a:endCxn id="54" idx="3"/>
              </p:cNvCxnSpPr>
              <p:nvPr/>
            </p:nvCxnSpPr>
            <p:spPr>
              <a:xfrm flipV="1">
                <a:off x="8766761" y="3847740"/>
                <a:ext cx="1037182" cy="357785"/>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1" name="直线箭头连接符 100">
                <a:extLst>
                  <a:ext uri="{FF2B5EF4-FFF2-40B4-BE49-F238E27FC236}">
                    <a16:creationId xmlns:a16="http://schemas.microsoft.com/office/drawing/2014/main" id="{2FD7235F-0197-B02D-13D7-D712A4DB4DB1}"/>
                  </a:ext>
                </a:extLst>
              </p:cNvPr>
              <p:cNvCxnSpPr>
                <a:cxnSpLocks/>
              </p:cNvCxnSpPr>
              <p:nvPr/>
            </p:nvCxnSpPr>
            <p:spPr>
              <a:xfrm flipV="1">
                <a:off x="8733290" y="3753982"/>
                <a:ext cx="138916" cy="382002"/>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4" name="直线箭头连接符 103">
                <a:extLst>
                  <a:ext uri="{FF2B5EF4-FFF2-40B4-BE49-F238E27FC236}">
                    <a16:creationId xmlns:a16="http://schemas.microsoft.com/office/drawing/2014/main" id="{610A557E-8A56-E54D-F602-4F6016DDFAAA}"/>
                  </a:ext>
                </a:extLst>
              </p:cNvPr>
              <p:cNvCxnSpPr>
                <a:cxnSpLocks/>
              </p:cNvCxnSpPr>
              <p:nvPr/>
            </p:nvCxnSpPr>
            <p:spPr>
              <a:xfrm flipH="1" flipV="1">
                <a:off x="8279290" y="3250580"/>
                <a:ext cx="345539" cy="886523"/>
              </a:xfrm>
              <a:prstGeom prst="straightConnector1">
                <a:avLst/>
              </a:prstGeom>
              <a:ln>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40" name="文本框 139">
                <a:extLst>
                  <a:ext uri="{FF2B5EF4-FFF2-40B4-BE49-F238E27FC236}">
                    <a16:creationId xmlns:a16="http://schemas.microsoft.com/office/drawing/2014/main" id="{183E7321-8F5A-DD67-2130-42DB9F9F9B01}"/>
                  </a:ext>
                </a:extLst>
              </p:cNvPr>
              <p:cNvSpPr txBox="1"/>
              <p:nvPr/>
            </p:nvSpPr>
            <p:spPr>
              <a:xfrm>
                <a:off x="9065250" y="2724136"/>
                <a:ext cx="761747" cy="369332"/>
              </a:xfrm>
              <a:prstGeom prst="rect">
                <a:avLst/>
              </a:prstGeom>
              <a:noFill/>
            </p:spPr>
            <p:txBody>
              <a:bodyPr wrap="none" rtlCol="0">
                <a:spAutoFit/>
              </a:bodyPr>
              <a:lstStyle/>
              <a:p>
                <a:r>
                  <a:rPr kumimoji="1" lang="en-US" altLang="zh-CN" dirty="0">
                    <a:solidFill>
                      <a:schemeClr val="tx2">
                        <a:lumMod val="50000"/>
                        <a:lumOff val="50000"/>
                      </a:schemeClr>
                    </a:solidFill>
                    <a:latin typeface="Cambria" panose="02040503050406030204" pitchFamily="18" charset="0"/>
                  </a:rPr>
                  <a:t>Top K</a:t>
                </a:r>
                <a:endParaRPr kumimoji="1" lang="zh-CN" altLang="en-US" dirty="0">
                  <a:solidFill>
                    <a:schemeClr val="tx2">
                      <a:lumMod val="50000"/>
                      <a:lumOff val="50000"/>
                    </a:schemeClr>
                  </a:solidFill>
                  <a:latin typeface="Cambria" panose="02040503050406030204" pitchFamily="18" charset="0"/>
                </a:endParaRPr>
              </a:p>
            </p:txBody>
          </p:sp>
          <p:sp>
            <p:nvSpPr>
              <p:cNvPr id="141" name="文本框 140">
                <a:extLst>
                  <a:ext uri="{FF2B5EF4-FFF2-40B4-BE49-F238E27FC236}">
                    <a16:creationId xmlns:a16="http://schemas.microsoft.com/office/drawing/2014/main" id="{1F9C0675-3A13-F2B7-A294-C4FEF713A98F}"/>
                  </a:ext>
                </a:extLst>
              </p:cNvPr>
              <p:cNvSpPr txBox="1"/>
              <p:nvPr/>
            </p:nvSpPr>
            <p:spPr>
              <a:xfrm>
                <a:off x="8555165" y="3006889"/>
                <a:ext cx="1968809" cy="369332"/>
              </a:xfrm>
              <a:prstGeom prst="rect">
                <a:avLst/>
              </a:prstGeom>
              <a:noFill/>
            </p:spPr>
            <p:txBody>
              <a:bodyPr wrap="none" rtlCol="0">
                <a:spAutoFit/>
              </a:bodyPr>
              <a:lstStyle/>
              <a:p>
                <a:r>
                  <a:rPr kumimoji="1" lang="en-US" altLang="zh-CN" dirty="0">
                    <a:solidFill>
                      <a:schemeClr val="tx2">
                        <a:lumMod val="50000"/>
                        <a:lumOff val="50000"/>
                      </a:schemeClr>
                    </a:solidFill>
                    <a:latin typeface="Cambria" panose="02040503050406030204" pitchFamily="18" charset="0"/>
                  </a:rPr>
                  <a:t>nearest neighbors</a:t>
                </a:r>
                <a:endParaRPr kumimoji="1" lang="zh-CN" altLang="en-US" dirty="0">
                  <a:solidFill>
                    <a:schemeClr val="tx2">
                      <a:lumMod val="50000"/>
                      <a:lumOff val="50000"/>
                    </a:schemeClr>
                  </a:solidFill>
                  <a:latin typeface="Cambria" panose="02040503050406030204" pitchFamily="18" charset="0"/>
                </a:endParaRPr>
              </a:p>
            </p:txBody>
          </p:sp>
        </p:grpSp>
        <p:sp>
          <p:nvSpPr>
            <p:cNvPr id="143" name="文本框 142">
              <a:extLst>
                <a:ext uri="{FF2B5EF4-FFF2-40B4-BE49-F238E27FC236}">
                  <a16:creationId xmlns:a16="http://schemas.microsoft.com/office/drawing/2014/main" id="{FACD7BE3-2EBD-4D15-75E4-CF51899DA20D}"/>
                </a:ext>
              </a:extLst>
            </p:cNvPr>
            <p:cNvSpPr txBox="1"/>
            <p:nvPr/>
          </p:nvSpPr>
          <p:spPr>
            <a:xfrm>
              <a:off x="7393004" y="5024284"/>
              <a:ext cx="3459793" cy="338554"/>
            </a:xfrm>
            <a:prstGeom prst="rect">
              <a:avLst/>
            </a:prstGeom>
            <a:noFill/>
          </p:spPr>
          <p:txBody>
            <a:bodyPr wrap="none" rtlCol="0">
              <a:spAutoFit/>
            </a:bodyPr>
            <a:lstStyle/>
            <a:p>
              <a:r>
                <a:rPr kumimoji="1" lang="en-US" altLang="zh-CN" sz="1600" dirty="0">
                  <a:latin typeface="Cambria" panose="02040503050406030204" pitchFamily="18" charset="0"/>
                </a:rPr>
                <a:t>Exact K-Nearest Neighbors Algorithm</a:t>
              </a:r>
              <a:endParaRPr kumimoji="1" lang="zh-CN" altLang="en-US" sz="1600" dirty="0">
                <a:latin typeface="Cambria" panose="02040503050406030204" pitchFamily="18" charset="0"/>
              </a:endParaRPr>
            </a:p>
          </p:txBody>
        </p:sp>
      </p:grpSp>
      <p:sp>
        <p:nvSpPr>
          <p:cNvPr id="144" name="内容占位符 3">
            <a:extLst>
              <a:ext uri="{FF2B5EF4-FFF2-40B4-BE49-F238E27FC236}">
                <a16:creationId xmlns:a16="http://schemas.microsoft.com/office/drawing/2014/main" id="{2D7E49FA-27B1-1049-2893-7F340C786820}"/>
              </a:ext>
            </a:extLst>
          </p:cNvPr>
          <p:cNvSpPr>
            <a:spLocks noGrp="1"/>
          </p:cNvSpPr>
          <p:nvPr>
            <p:ph sz="half" idx="1"/>
          </p:nvPr>
        </p:nvSpPr>
        <p:spPr>
          <a:xfrm>
            <a:off x="-195225" y="1782501"/>
            <a:ext cx="8188191" cy="5075499"/>
          </a:xfrm>
        </p:spPr>
        <p:txBody>
          <a:bodyPr>
            <a:noAutofit/>
          </a:bodyPr>
          <a:lstStyle/>
          <a:p>
            <a:pPr lvl="1">
              <a:lnSpc>
                <a:spcPct val="100000"/>
              </a:lnSpc>
              <a:spcBef>
                <a:spcPts val="1600"/>
              </a:spcBef>
            </a:pPr>
            <a:r>
              <a:rPr lang="zh-CN" altLang="en-US" sz="2000" dirty="0">
                <a:latin typeface="Cambria" panose="02040503050406030204" pitchFamily="18" charset="0"/>
                <a:cs typeface="Times New Roman" panose="02020603050405020304" pitchFamily="18" charset="0"/>
              </a:rPr>
              <a:t>暴力搜索算法 </a:t>
            </a:r>
            <a:r>
              <a:rPr lang="en-US" altLang="zh-CN" sz="2000" dirty="0">
                <a:latin typeface="Cambria" panose="02040503050406030204" pitchFamily="18" charset="0"/>
                <a:cs typeface="Times New Roman" panose="02020603050405020304" pitchFamily="18" charset="0"/>
              </a:rPr>
              <a:t>——</a:t>
            </a:r>
            <a:r>
              <a:rPr lang="zh-CN" altLang="en-US" sz="2000" dirty="0">
                <a:latin typeface="Cambria" panose="02040503050406030204" pitchFamily="18" charset="0"/>
                <a:cs typeface="Times New Roman" panose="02020603050405020304" pitchFamily="18" charset="0"/>
              </a:rPr>
              <a:t> </a:t>
            </a:r>
            <a:r>
              <a:rPr lang="en-US" altLang="zh-CN" sz="2000" dirty="0">
                <a:latin typeface="Cambria" panose="02040503050406030204" pitchFamily="18" charset="0"/>
                <a:cs typeface="Times New Roman" panose="02020603050405020304" pitchFamily="18" charset="0"/>
              </a:rPr>
              <a:t>KNN</a:t>
            </a:r>
          </a:p>
          <a:p>
            <a:pPr lvl="2">
              <a:lnSpc>
                <a:spcPct val="100000"/>
              </a:lnSpc>
              <a:spcBef>
                <a:spcPts val="1600"/>
              </a:spcBef>
            </a:pPr>
            <a:r>
              <a:rPr lang="zh-CN" altLang="en-US" sz="1600" dirty="0">
                <a:latin typeface="Cambria" panose="02040503050406030204" pitchFamily="18" charset="0"/>
                <a:cs typeface="Times New Roman" panose="02020603050405020304" pitchFamily="18" charset="0"/>
              </a:rPr>
              <a:t>暴力搜索直接计算所有向量与目标向量的距离，</a:t>
            </a:r>
            <a:r>
              <a:rPr lang="zh-CN" altLang="en-US" sz="1600" b="1" dirty="0">
                <a:solidFill>
                  <a:schemeClr val="tx2">
                    <a:lumMod val="50000"/>
                    <a:lumOff val="50000"/>
                  </a:schemeClr>
                </a:solidFill>
                <a:latin typeface="Cambria" panose="02040503050406030204" pitchFamily="18" charset="0"/>
                <a:cs typeface="Times New Roman" panose="02020603050405020304" pitchFamily="18" charset="0"/>
              </a:rPr>
              <a:t>适用于任何相似性度量</a:t>
            </a:r>
            <a:endParaRPr lang="en-US" altLang="zh-CN" sz="1600" b="1" dirty="0">
              <a:solidFill>
                <a:schemeClr val="tx2">
                  <a:lumMod val="50000"/>
                  <a:lumOff val="50000"/>
                </a:schemeClr>
              </a:solidFill>
              <a:latin typeface="Cambria" panose="02040503050406030204" pitchFamily="18" charset="0"/>
              <a:cs typeface="Times New Roman" panose="02020603050405020304" pitchFamily="18" charset="0"/>
            </a:endParaRPr>
          </a:p>
          <a:p>
            <a:pPr lvl="1">
              <a:lnSpc>
                <a:spcPct val="100000"/>
              </a:lnSpc>
              <a:spcBef>
                <a:spcPts val="1600"/>
              </a:spcBef>
            </a:pPr>
            <a:r>
              <a:rPr lang="zh-CN" altLang="en-US" sz="2000" dirty="0">
                <a:latin typeface="Cambria" panose="02040503050406030204" pitchFamily="18" charset="0"/>
                <a:cs typeface="Times New Roman" panose="02020603050405020304" pitchFamily="18" charset="0"/>
              </a:rPr>
              <a:t>近似最近邻搜索 </a:t>
            </a:r>
            <a:r>
              <a:rPr lang="en-US" altLang="zh-CN" sz="2000" dirty="0">
                <a:latin typeface="Cambria" panose="02040503050406030204" pitchFamily="18" charset="0"/>
                <a:cs typeface="Times New Roman" panose="02020603050405020304" pitchFamily="18" charset="0"/>
              </a:rPr>
              <a:t>——</a:t>
            </a:r>
            <a:r>
              <a:rPr lang="zh-CN" altLang="en-US" sz="2000" dirty="0">
                <a:latin typeface="Cambria" panose="02040503050406030204" pitchFamily="18" charset="0"/>
                <a:cs typeface="Times New Roman" panose="02020603050405020304" pitchFamily="18" charset="0"/>
              </a:rPr>
              <a:t> </a:t>
            </a:r>
            <a:r>
              <a:rPr lang="en-US" altLang="zh-CN" sz="2000" dirty="0">
                <a:latin typeface="Cambria" panose="02040503050406030204" pitchFamily="18" charset="0"/>
                <a:cs typeface="Times New Roman" panose="02020603050405020304" pitchFamily="18" charset="0"/>
              </a:rPr>
              <a:t>ANN</a:t>
            </a:r>
          </a:p>
          <a:p>
            <a:pPr lvl="2">
              <a:lnSpc>
                <a:spcPct val="100000"/>
              </a:lnSpc>
              <a:spcBef>
                <a:spcPts val="1000"/>
              </a:spcBef>
            </a:pPr>
            <a:r>
              <a:rPr lang="zh-CN" altLang="en-US" sz="1800" dirty="0">
                <a:latin typeface="Cambria" panose="02040503050406030204" pitchFamily="18" charset="0"/>
                <a:cs typeface="Times New Roman" panose="02020603050405020304" pitchFamily="18" charset="0"/>
              </a:rPr>
              <a:t>按</a:t>
            </a:r>
            <a:r>
              <a:rPr lang="zh-CN" altLang="en-US" sz="1800" b="1" dirty="0">
                <a:solidFill>
                  <a:schemeClr val="tx2">
                    <a:lumMod val="50000"/>
                    <a:lumOff val="50000"/>
                  </a:schemeClr>
                </a:solidFill>
                <a:latin typeface="Cambria" panose="02040503050406030204" pitchFamily="18" charset="0"/>
                <a:cs typeface="Times New Roman" panose="02020603050405020304" pitchFamily="18" charset="0"/>
              </a:rPr>
              <a:t>数据结构</a:t>
            </a:r>
            <a:r>
              <a:rPr lang="zh-CN" altLang="en-US" sz="1800" dirty="0">
                <a:latin typeface="Cambria" panose="02040503050406030204" pitchFamily="18" charset="0"/>
                <a:cs typeface="Times New Roman" panose="02020603050405020304" pitchFamily="18" charset="0"/>
              </a:rPr>
              <a:t>分类</a:t>
            </a:r>
            <a:endParaRPr lang="en-US" altLang="zh-CN" sz="1800" dirty="0">
              <a:latin typeface="Cambria" panose="02040503050406030204" pitchFamily="18" charset="0"/>
              <a:cs typeface="Times New Roman" panose="02020603050405020304" pitchFamily="18" charset="0"/>
            </a:endParaRPr>
          </a:p>
          <a:p>
            <a:pPr lvl="3">
              <a:lnSpc>
                <a:spcPct val="100000"/>
              </a:lnSpc>
              <a:spcBef>
                <a:spcPts val="1600"/>
              </a:spcBef>
            </a:pPr>
            <a:r>
              <a:rPr lang="zh-CN" altLang="en-US" sz="1600" dirty="0">
                <a:latin typeface="Cambria" panose="02040503050406030204" pitchFamily="18" charset="0"/>
                <a:cs typeface="Times New Roman" panose="02020603050405020304" pitchFamily="18" charset="0"/>
              </a:rPr>
              <a:t>基于哈希索引：通过哈希函数将相似向量映射到同一个桶中</a:t>
            </a:r>
            <a:endParaRPr lang="en-US" altLang="zh-CN" sz="1600" dirty="0">
              <a:latin typeface="Cambria" panose="02040503050406030204" pitchFamily="18" charset="0"/>
              <a:cs typeface="Times New Roman" panose="02020603050405020304" pitchFamily="18" charset="0"/>
            </a:endParaRPr>
          </a:p>
          <a:p>
            <a:pPr lvl="3">
              <a:lnSpc>
                <a:spcPct val="100000"/>
              </a:lnSpc>
              <a:spcBef>
                <a:spcPts val="1600"/>
              </a:spcBef>
            </a:pPr>
            <a:r>
              <a:rPr lang="zh-CN" altLang="en-US" sz="1600" dirty="0">
                <a:latin typeface="Cambria" panose="02040503050406030204" pitchFamily="18" charset="0"/>
                <a:cs typeface="Times New Roman" panose="02020603050405020304" pitchFamily="18" charset="0"/>
              </a:rPr>
              <a:t>基于树索引：能够快速排除大量不相关的子空间，适合低维数据</a:t>
            </a:r>
            <a:endParaRPr lang="en-US" altLang="zh-CN" sz="1600" dirty="0">
              <a:latin typeface="Cambria" panose="02040503050406030204" pitchFamily="18" charset="0"/>
              <a:cs typeface="Times New Roman" panose="02020603050405020304" pitchFamily="18" charset="0"/>
            </a:endParaRPr>
          </a:p>
          <a:p>
            <a:pPr lvl="3">
              <a:lnSpc>
                <a:spcPct val="100000"/>
              </a:lnSpc>
              <a:spcBef>
                <a:spcPts val="1600"/>
              </a:spcBef>
            </a:pPr>
            <a:r>
              <a:rPr lang="zh-CN" altLang="en-US" sz="1600" dirty="0">
                <a:latin typeface="Cambria" panose="02040503050406030204" pitchFamily="18" charset="0"/>
                <a:cs typeface="Times New Roman" panose="02020603050405020304" pitchFamily="18" charset="0"/>
              </a:rPr>
              <a:t>基于图索引：构建多层图结构，实现快速近邻跳转</a:t>
            </a:r>
            <a:endParaRPr lang="en-US" altLang="zh-CN" sz="1600" dirty="0">
              <a:latin typeface="Cambria" panose="02040503050406030204" pitchFamily="18" charset="0"/>
              <a:cs typeface="Times New Roman" panose="02020603050405020304" pitchFamily="18" charset="0"/>
            </a:endParaRPr>
          </a:p>
          <a:p>
            <a:pPr lvl="3">
              <a:lnSpc>
                <a:spcPct val="100000"/>
              </a:lnSpc>
              <a:spcBef>
                <a:spcPts val="1600"/>
              </a:spcBef>
            </a:pPr>
            <a:r>
              <a:rPr lang="zh-CN" altLang="en-US" sz="1600" dirty="0">
                <a:latin typeface="Cambria" panose="02040503050406030204" pitchFamily="18" charset="0"/>
                <a:cs typeface="Times New Roman" panose="02020603050405020304" pitchFamily="18" charset="0"/>
              </a:rPr>
              <a:t>基于聚类索引：将向量聚类为多个分区，搜索时仅扫描最近分区</a:t>
            </a:r>
            <a:endParaRPr lang="en-US" altLang="zh-CN" sz="1600" dirty="0">
              <a:latin typeface="Cambria" panose="02040503050406030204" pitchFamily="18" charset="0"/>
              <a:cs typeface="Times New Roman" panose="02020603050405020304" pitchFamily="18" charset="0"/>
            </a:endParaRPr>
          </a:p>
          <a:p>
            <a:pPr lvl="2">
              <a:lnSpc>
                <a:spcPct val="100000"/>
              </a:lnSpc>
              <a:spcBef>
                <a:spcPts val="1000"/>
              </a:spcBef>
            </a:pPr>
            <a:r>
              <a:rPr lang="zh-CN" altLang="en-US" sz="1800" dirty="0">
                <a:latin typeface="Cambria" panose="02040503050406030204" pitchFamily="18" charset="0"/>
                <a:cs typeface="Times New Roman" panose="02020603050405020304" pitchFamily="18" charset="0"/>
              </a:rPr>
              <a:t>按</a:t>
            </a:r>
            <a:r>
              <a:rPr lang="zh-CN" altLang="en-US" sz="1800" b="1" dirty="0">
                <a:solidFill>
                  <a:schemeClr val="tx2">
                    <a:lumMod val="50000"/>
                    <a:lumOff val="50000"/>
                  </a:schemeClr>
                </a:solidFill>
                <a:latin typeface="Cambria" panose="02040503050406030204" pitchFamily="18" charset="0"/>
                <a:cs typeface="Times New Roman" panose="02020603050405020304" pitchFamily="18" charset="0"/>
              </a:rPr>
              <a:t>量化压缩</a:t>
            </a:r>
            <a:r>
              <a:rPr lang="zh-CN" altLang="en-US" sz="1800" dirty="0">
                <a:latin typeface="Cambria" panose="02040503050406030204" pitchFamily="18" charset="0"/>
                <a:cs typeface="Times New Roman" panose="02020603050405020304" pitchFamily="18" charset="0"/>
              </a:rPr>
              <a:t>分类</a:t>
            </a:r>
            <a:endParaRPr lang="en-US" altLang="zh-CN" sz="1800" dirty="0">
              <a:latin typeface="Cambria" panose="02040503050406030204" pitchFamily="18" charset="0"/>
              <a:cs typeface="Times New Roman" panose="02020603050405020304" pitchFamily="18" charset="0"/>
            </a:endParaRPr>
          </a:p>
          <a:p>
            <a:pPr lvl="3">
              <a:lnSpc>
                <a:spcPct val="100000"/>
              </a:lnSpc>
              <a:spcBef>
                <a:spcPts val="1600"/>
              </a:spcBef>
            </a:pPr>
            <a:r>
              <a:rPr lang="zh-CN" altLang="en-US" sz="1600" dirty="0">
                <a:latin typeface="Cambria" panose="02040503050406030204" pitchFamily="18" charset="0"/>
                <a:cs typeface="Times New Roman" panose="02020603050405020304" pitchFamily="18" charset="0"/>
              </a:rPr>
              <a:t>标量量化：将浮点数值转化为整数值来减少存储空间，可能引入误差</a:t>
            </a:r>
            <a:endParaRPr lang="en-US" altLang="zh-CN" sz="1600" dirty="0">
              <a:latin typeface="Cambria" panose="02040503050406030204" pitchFamily="18" charset="0"/>
              <a:cs typeface="Times New Roman" panose="02020603050405020304" pitchFamily="18" charset="0"/>
            </a:endParaRPr>
          </a:p>
          <a:p>
            <a:pPr lvl="3">
              <a:lnSpc>
                <a:spcPct val="100000"/>
              </a:lnSpc>
              <a:spcBef>
                <a:spcPts val="1600"/>
              </a:spcBef>
            </a:pPr>
            <a:r>
              <a:rPr lang="zh-CN" altLang="en-US" sz="1600" dirty="0">
                <a:latin typeface="Cambria" panose="02040503050406030204" pitchFamily="18" charset="0"/>
                <a:cs typeface="Times New Roman" panose="02020603050405020304" pitchFamily="18" charset="0"/>
              </a:rPr>
              <a:t>乘积量化：将高维向量拆分为多个字空间，并对每个子空间分别量化</a:t>
            </a:r>
            <a:endParaRPr lang="en-US" altLang="zh-CN" sz="16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8253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0" y="1023210"/>
            <a:ext cx="7239818"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Approximate Nearest Neighbor Search</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31" name="图片 30">
            <a:extLst>
              <a:ext uri="{FF2B5EF4-FFF2-40B4-BE49-F238E27FC236}">
                <a16:creationId xmlns:a16="http://schemas.microsoft.com/office/drawing/2014/main" id="{4C0B40D8-E246-74FD-D625-5548DB387E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598" y="1944028"/>
            <a:ext cx="10601636" cy="4562314"/>
          </a:xfrm>
          <a:prstGeom prst="rect">
            <a:avLst/>
          </a:prstGeom>
        </p:spPr>
      </p:pic>
    </p:spTree>
    <p:extLst>
      <p:ext uri="{BB962C8B-B14F-4D97-AF65-F5344CB8AC3E}">
        <p14:creationId xmlns:p14="http://schemas.microsoft.com/office/powerpoint/2010/main" val="7775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1" y="1023210"/>
            <a:ext cx="3996649"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Hash-based Indexing</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9" name="图片 8">
            <a:extLst>
              <a:ext uri="{FF2B5EF4-FFF2-40B4-BE49-F238E27FC236}">
                <a16:creationId xmlns:a16="http://schemas.microsoft.com/office/drawing/2014/main" id="{B7FBD390-5E30-E39E-132D-CEAC7A8F41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75590" y="1612400"/>
            <a:ext cx="2956730" cy="4689985"/>
          </a:xfrm>
          <a:prstGeom prst="rect">
            <a:avLst/>
          </a:prstGeom>
        </p:spPr>
      </p:pic>
      <p:sp>
        <p:nvSpPr>
          <p:cNvPr id="31" name="内容占位符 3">
            <a:extLst>
              <a:ext uri="{FF2B5EF4-FFF2-40B4-BE49-F238E27FC236}">
                <a16:creationId xmlns:a16="http://schemas.microsoft.com/office/drawing/2014/main" id="{D09125B2-F4B7-A20F-B84A-5D54005CC3B9}"/>
              </a:ext>
            </a:extLst>
          </p:cNvPr>
          <p:cNvSpPr>
            <a:spLocks noGrp="1"/>
          </p:cNvSpPr>
          <p:nvPr>
            <p:ph sz="half" idx="1"/>
          </p:nvPr>
        </p:nvSpPr>
        <p:spPr>
          <a:xfrm>
            <a:off x="321148" y="1782503"/>
            <a:ext cx="8254442" cy="2655736"/>
          </a:xfrm>
        </p:spPr>
        <p:txBody>
          <a:bodyPr>
            <a:noAutofit/>
          </a:body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高维向量映射到低维空间或低维哈希码，尽可能保持原始相似性</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数据库中向量被多次哈希：以确保相似向量更有可能发生冲突（与传统哈希相反，其目标最大限度减少冲突）</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通过哈希表或者倒排索引来存储和检索：索引过程中，查询向量使用与索引过程中相同的哈希函数，由于相似向量被分配到相同哈希桶，因此检索速度非常快</a:t>
            </a:r>
            <a:endParaRPr lang="en-US" altLang="zh-CN" sz="2200" dirty="0">
              <a:latin typeface="Cambria" panose="02040503050406030204" pitchFamily="18" charset="0"/>
              <a:cs typeface="Times New Roman" panose="02020603050405020304" pitchFamily="18" charset="0"/>
            </a:endParaRPr>
          </a:p>
        </p:txBody>
      </p:sp>
      <p:sp>
        <p:nvSpPr>
          <p:cNvPr id="33" name="内容占位符 3">
            <a:extLst>
              <a:ext uri="{FF2B5EF4-FFF2-40B4-BE49-F238E27FC236}">
                <a16:creationId xmlns:a16="http://schemas.microsoft.com/office/drawing/2014/main" id="{525BE22D-EEB9-D0AC-F614-28698A69C8E8}"/>
              </a:ext>
            </a:extLst>
          </p:cNvPr>
          <p:cNvSpPr txBox="1">
            <a:spLocks/>
          </p:cNvSpPr>
          <p:nvPr/>
        </p:nvSpPr>
        <p:spPr>
          <a:xfrm>
            <a:off x="321148" y="4438240"/>
            <a:ext cx="7781860" cy="19017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93D050"/>
              </a:buClr>
            </a:pPr>
            <a:endParaRPr lang="en-US" altLang="zh-CN" sz="1800" dirty="0">
              <a:latin typeface="Cambria" panose="02040503050406030204" pitchFamily="18" charset="0"/>
              <a:cs typeface="Times New Roman" panose="02020603050405020304" pitchFamily="18" charset="0"/>
            </a:endParaRPr>
          </a:p>
        </p:txBody>
      </p:sp>
      <p:sp>
        <p:nvSpPr>
          <p:cNvPr id="39" name="内容占位符 3">
            <a:extLst>
              <a:ext uri="{FF2B5EF4-FFF2-40B4-BE49-F238E27FC236}">
                <a16:creationId xmlns:a16="http://schemas.microsoft.com/office/drawing/2014/main" id="{9A20F8D3-A8A2-6B19-FD1D-0A64CB2DA163}"/>
              </a:ext>
            </a:extLst>
          </p:cNvPr>
          <p:cNvSpPr txBox="1">
            <a:spLocks/>
          </p:cNvSpPr>
          <p:nvPr/>
        </p:nvSpPr>
        <p:spPr>
          <a:xfrm>
            <a:off x="321148" y="4373822"/>
            <a:ext cx="4469034" cy="2030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典型算法：</a:t>
            </a:r>
            <a:r>
              <a:rPr lang="en-US" altLang="zh-CN" sz="2200" dirty="0">
                <a:latin typeface="Cambria" panose="02040503050406030204" pitchFamily="18" charset="0"/>
                <a:cs typeface="Times New Roman" panose="02020603050405020304" pitchFamily="18" charset="0"/>
              </a:rPr>
              <a:t>LSH</a:t>
            </a:r>
            <a:r>
              <a:rPr lang="zh-CN" altLang="en-US" sz="2200" dirty="0">
                <a:latin typeface="Cambria" panose="02040503050406030204" pitchFamily="18" charset="0"/>
                <a:cs typeface="Times New Roman" panose="02020603050405020304" pitchFamily="18" charset="0"/>
              </a:rPr>
              <a:t> 局部敏感哈希</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优缺点：</a:t>
            </a:r>
            <a:endParaRPr lang="en-US" altLang="zh-CN" sz="22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扩展到大量数据时非常快</a:t>
            </a:r>
            <a:endParaRPr lang="en-US" altLang="zh-CN" sz="18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准确性一般</a:t>
            </a:r>
            <a:endParaRPr lang="en-US" altLang="zh-CN" sz="18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72664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1026722"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LSH</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9" name="内容占位符 3">
            <a:extLst>
              <a:ext uri="{FF2B5EF4-FFF2-40B4-BE49-F238E27FC236}">
                <a16:creationId xmlns:a16="http://schemas.microsoft.com/office/drawing/2014/main" id="{3ECB262D-4CB7-7BC5-2D11-3D384693E096}"/>
              </a:ext>
            </a:extLst>
          </p:cNvPr>
          <p:cNvSpPr>
            <a:spLocks noGrp="1"/>
          </p:cNvSpPr>
          <p:nvPr>
            <p:ph sz="half" idx="1"/>
          </p:nvPr>
        </p:nvSpPr>
        <p:spPr>
          <a:xfrm>
            <a:off x="319336" y="1836214"/>
            <a:ext cx="11848620" cy="1734302"/>
          </a:xfrm>
        </p:spPr>
        <p:txBody>
          <a:bodyPr>
            <a:noAutofit/>
          </a:body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原理：哈希函数将相似向量相同哈希值映射到桶中，通过比较哈希值判断向量间相似度</a:t>
            </a: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哈希：</a:t>
            </a:r>
            <a:r>
              <a:rPr lang="en-US" altLang="zh-CN" sz="2200" dirty="0">
                <a:latin typeface="Cambria" panose="02040503050406030204" pitchFamily="18" charset="0"/>
                <a:cs typeface="Times New Roman" panose="02020603050405020304" pitchFamily="18" charset="0"/>
              </a:rPr>
              <a:t>Hash</a:t>
            </a:r>
            <a:r>
              <a:rPr lang="zh-CN" altLang="en-US" sz="2200" dirty="0">
                <a:latin typeface="Cambria" panose="02040503050406030204" pitchFamily="18" charset="0"/>
                <a:cs typeface="Times New Roman" panose="02020603050405020304" pitchFamily="18" charset="0"/>
              </a:rPr>
              <a:t> 碰撞概率尽可能高，越相似的向量越容易碰撞，相似向量被映射到同一个桶</a:t>
            </a: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特点：性能高，每个哈希表桶向量远少于整个空间中向量数，并提供一个近似、非穷举结果</a:t>
            </a:r>
          </a:p>
        </p:txBody>
      </p:sp>
      <p:pic>
        <p:nvPicPr>
          <p:cNvPr id="31" name="图片 30">
            <a:extLst>
              <a:ext uri="{FF2B5EF4-FFF2-40B4-BE49-F238E27FC236}">
                <a16:creationId xmlns:a16="http://schemas.microsoft.com/office/drawing/2014/main" id="{F02E3512-BAFF-27C1-662F-3A7E90F71F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6416" y="3429000"/>
            <a:ext cx="5913410" cy="3322877"/>
          </a:xfrm>
          <a:prstGeom prst="rect">
            <a:avLst/>
          </a:prstGeom>
        </p:spPr>
      </p:pic>
    </p:spTree>
    <p:extLst>
      <p:ext uri="{BB962C8B-B14F-4D97-AF65-F5344CB8AC3E}">
        <p14:creationId xmlns:p14="http://schemas.microsoft.com/office/powerpoint/2010/main" val="292168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1026722"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LSH</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9" name="内容占位符 3">
            <a:extLst>
              <a:ext uri="{FF2B5EF4-FFF2-40B4-BE49-F238E27FC236}">
                <a16:creationId xmlns:a16="http://schemas.microsoft.com/office/drawing/2014/main" id="{3ECB262D-4CB7-7BC5-2D11-3D384693E096}"/>
              </a:ext>
            </a:extLst>
          </p:cNvPr>
          <p:cNvSpPr>
            <a:spLocks noGrp="1"/>
          </p:cNvSpPr>
          <p:nvPr>
            <p:ph sz="half" idx="1"/>
          </p:nvPr>
        </p:nvSpPr>
        <p:spPr>
          <a:xfrm>
            <a:off x="390884" y="1932437"/>
            <a:ext cx="11045350" cy="1144339"/>
          </a:xfrm>
        </p:spPr>
        <p:txBody>
          <a:bodyPr>
            <a:noAutofit/>
          </a:bodyPr>
          <a:lstStyle/>
          <a:p>
            <a:pPr>
              <a:lnSpc>
                <a:spcPct val="15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若两向量距离相近，则直线同一侧概率变高，如 </a:t>
            </a:r>
            <a:r>
              <a:rPr lang="en-US" altLang="zh-CN" sz="2200" dirty="0">
                <a:latin typeface="Cambria" panose="02040503050406030204" pitchFamily="18" charset="0"/>
                <a:cs typeface="Times New Roman" panose="02020603050405020304" pitchFamily="18" charset="0"/>
              </a:rPr>
              <a:t>AB</a:t>
            </a:r>
            <a:r>
              <a:rPr lang="zh-CN" altLang="en-US" sz="2200" dirty="0">
                <a:latin typeface="Cambria" panose="02040503050406030204" pitchFamily="18" charset="0"/>
                <a:cs typeface="Times New Roman" panose="02020603050405020304" pitchFamily="18" charset="0"/>
              </a:rPr>
              <a:t> 相似概率大于 </a:t>
            </a:r>
            <a:r>
              <a:rPr lang="en-US" altLang="zh-CN" sz="2200" dirty="0">
                <a:latin typeface="Cambria" panose="02040503050406030204" pitchFamily="18" charset="0"/>
                <a:cs typeface="Times New Roman" panose="02020603050405020304" pitchFamily="18" charset="0"/>
              </a:rPr>
              <a:t>AC</a:t>
            </a:r>
            <a:r>
              <a:rPr lang="zh-CN" altLang="en-US" sz="2200" dirty="0">
                <a:latin typeface="Cambria" panose="02040503050406030204" pitchFamily="18" charset="0"/>
                <a:cs typeface="Times New Roman" panose="02020603050405020304" pitchFamily="18" charset="0"/>
              </a:rPr>
              <a:t>。搜索向量时，将该向量进行哈希计算，得到相同桶中的向量，然后再通过其他索引方式，找到近邻</a:t>
            </a:r>
            <a:endParaRPr lang="en-US" altLang="zh-CN" sz="2200" dirty="0">
              <a:latin typeface="Cambria" panose="02040503050406030204" pitchFamily="18" charset="0"/>
              <a:cs typeface="Times New Roman" panose="02020603050405020304" pitchFamily="18" charset="0"/>
            </a:endParaRPr>
          </a:p>
        </p:txBody>
      </p:sp>
      <p:pic>
        <p:nvPicPr>
          <p:cNvPr id="28" name="图片 27">
            <a:extLst>
              <a:ext uri="{FF2B5EF4-FFF2-40B4-BE49-F238E27FC236}">
                <a16:creationId xmlns:a16="http://schemas.microsoft.com/office/drawing/2014/main" id="{0DF1BBD2-391D-1E48-4997-76FFB15FD9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816" y="3877442"/>
            <a:ext cx="4330700" cy="2628900"/>
          </a:xfrm>
          <a:prstGeom prst="rect">
            <a:avLst/>
          </a:prstGeom>
        </p:spPr>
      </p:pic>
      <p:pic>
        <p:nvPicPr>
          <p:cNvPr id="32" name="图片 31">
            <a:extLst>
              <a:ext uri="{FF2B5EF4-FFF2-40B4-BE49-F238E27FC236}">
                <a16:creationId xmlns:a16="http://schemas.microsoft.com/office/drawing/2014/main" id="{5EE32D21-C691-E816-0BE3-3A518697E9C7}"/>
              </a:ext>
            </a:extLst>
          </p:cNvPr>
          <p:cNvPicPr>
            <a:picLocks noChangeAspect="1"/>
          </p:cNvPicPr>
          <p:nvPr/>
        </p:nvPicPr>
        <p:blipFill>
          <a:blip r:embed="rId4"/>
          <a:stretch>
            <a:fillRect/>
          </a:stretch>
        </p:blipFill>
        <p:spPr>
          <a:xfrm>
            <a:off x="5297105" y="4016048"/>
            <a:ext cx="6614125" cy="2351689"/>
          </a:xfrm>
          <a:prstGeom prst="rect">
            <a:avLst/>
          </a:prstGeom>
        </p:spPr>
      </p:pic>
    </p:spTree>
    <p:extLst>
      <p:ext uri="{BB962C8B-B14F-4D97-AF65-F5344CB8AC3E}">
        <p14:creationId xmlns:p14="http://schemas.microsoft.com/office/powerpoint/2010/main" val="418337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1" y="1023210"/>
            <a:ext cx="3996649"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Tree-based Indexing</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9" name="内容占位符 3">
            <a:extLst>
              <a:ext uri="{FF2B5EF4-FFF2-40B4-BE49-F238E27FC236}">
                <a16:creationId xmlns:a16="http://schemas.microsoft.com/office/drawing/2014/main" id="{3ECB262D-4CB7-7BC5-2D11-3D384693E096}"/>
              </a:ext>
            </a:extLst>
          </p:cNvPr>
          <p:cNvSpPr>
            <a:spLocks noGrp="1"/>
          </p:cNvSpPr>
          <p:nvPr>
            <p:ph sz="half" idx="1"/>
          </p:nvPr>
        </p:nvSpPr>
        <p:spPr>
          <a:xfrm>
            <a:off x="321148" y="1836212"/>
            <a:ext cx="8254442" cy="1813313"/>
          </a:xfrm>
        </p:spPr>
        <p:txBody>
          <a:bodyPr>
            <a:noAutofit/>
          </a:body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建立树结构：将高维空间划分为若干个子空间或聚类中心，然后用树形结构来存储和索引</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索引算法：通过二叉搜索树快速搜索，相似数据易在同一子树，从而更快地发现近似邻居</a:t>
            </a:r>
            <a:endParaRPr lang="en-US" altLang="zh-CN" sz="2200" dirty="0">
              <a:latin typeface="Cambria" panose="02040503050406030204" pitchFamily="18" charset="0"/>
              <a:cs typeface="Times New Roman" panose="02020603050405020304" pitchFamily="18" charset="0"/>
            </a:endParaRPr>
          </a:p>
        </p:txBody>
      </p:sp>
      <p:pic>
        <p:nvPicPr>
          <p:cNvPr id="28" name="图片 27">
            <a:extLst>
              <a:ext uri="{FF2B5EF4-FFF2-40B4-BE49-F238E27FC236}">
                <a16:creationId xmlns:a16="http://schemas.microsoft.com/office/drawing/2014/main" id="{B007C606-9E40-8514-0C35-B3213599B9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96509" y="1612400"/>
            <a:ext cx="2930156" cy="4553622"/>
          </a:xfrm>
          <a:prstGeom prst="rect">
            <a:avLst/>
          </a:prstGeom>
        </p:spPr>
      </p:pic>
      <p:sp>
        <p:nvSpPr>
          <p:cNvPr id="33" name="内容占位符 3">
            <a:extLst>
              <a:ext uri="{FF2B5EF4-FFF2-40B4-BE49-F238E27FC236}">
                <a16:creationId xmlns:a16="http://schemas.microsoft.com/office/drawing/2014/main" id="{9F56C811-9EC3-71F1-4E31-7FA02CA2F6C5}"/>
              </a:ext>
            </a:extLst>
          </p:cNvPr>
          <p:cNvSpPr txBox="1">
            <a:spLocks/>
          </p:cNvSpPr>
          <p:nvPr/>
        </p:nvSpPr>
        <p:spPr>
          <a:xfrm>
            <a:off x="321148" y="4296534"/>
            <a:ext cx="8254442" cy="208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典型算法：</a:t>
            </a:r>
            <a:r>
              <a:rPr lang="en-US" altLang="zh-CN" sz="2200" dirty="0">
                <a:latin typeface="Cambria" panose="02040503050406030204" pitchFamily="18" charset="0"/>
                <a:cs typeface="Times New Roman" panose="02020603050405020304" pitchFamily="18" charset="0"/>
              </a:rPr>
              <a:t>ANNOY</a:t>
            </a:r>
            <a:r>
              <a:rPr lang="zh-CN" altLang="en-US" sz="2200" dirty="0">
                <a:latin typeface="Cambria" panose="02040503050406030204" pitchFamily="18" charset="0"/>
                <a:cs typeface="Times New Roman" panose="02020603050405020304" pitchFamily="18" charset="0"/>
              </a:rPr>
              <a:t>、</a:t>
            </a:r>
            <a:r>
              <a:rPr lang="en-US" altLang="zh-CN" sz="2200" dirty="0">
                <a:latin typeface="Cambria" panose="02040503050406030204" pitchFamily="18" charset="0"/>
                <a:cs typeface="Times New Roman" panose="02020603050405020304" pitchFamily="18" charset="0"/>
              </a:rPr>
              <a:t>KD-Tree</a:t>
            </a:r>
            <a:r>
              <a:rPr lang="zh-CN" altLang="en-US" sz="2200" dirty="0">
                <a:latin typeface="Cambria" panose="02040503050406030204" pitchFamily="18" charset="0"/>
                <a:cs typeface="Times New Roman" panose="02020603050405020304" pitchFamily="18" charset="0"/>
              </a:rPr>
              <a:t>、</a:t>
            </a:r>
            <a:r>
              <a:rPr lang="en-US" altLang="zh-CN" sz="2200" dirty="0">
                <a:latin typeface="Cambria" panose="02040503050406030204" pitchFamily="18" charset="0"/>
                <a:cs typeface="Times New Roman" panose="02020603050405020304" pitchFamily="18" charset="0"/>
              </a:rPr>
              <a:t>Ball-Tree</a:t>
            </a: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优缺点：</a:t>
            </a:r>
            <a:endParaRPr lang="en-US" altLang="zh-CN" sz="22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对低维数据准确率较高</a:t>
            </a:r>
            <a:endParaRPr lang="en-US" altLang="zh-CN" sz="18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无法充分捕获数据复杂性，高位数据准确率较低</a:t>
            </a:r>
            <a:endParaRPr lang="en-US" altLang="zh-CN" sz="18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56700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1" y="1023210"/>
            <a:ext cx="3996649"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Graph-based Indexing</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9" name="图片 8">
            <a:extLst>
              <a:ext uri="{FF2B5EF4-FFF2-40B4-BE49-F238E27FC236}">
                <a16:creationId xmlns:a16="http://schemas.microsoft.com/office/drawing/2014/main" id="{11731FB3-8616-3553-3F12-DD7C17ED1B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06763" y="1612400"/>
            <a:ext cx="2859275" cy="4566898"/>
          </a:xfrm>
          <a:prstGeom prst="rect">
            <a:avLst/>
          </a:prstGeom>
        </p:spPr>
      </p:pic>
      <p:sp>
        <p:nvSpPr>
          <p:cNvPr id="28" name="内容占位符 3">
            <a:extLst>
              <a:ext uri="{FF2B5EF4-FFF2-40B4-BE49-F238E27FC236}">
                <a16:creationId xmlns:a16="http://schemas.microsoft.com/office/drawing/2014/main" id="{53EA6ACD-2362-4872-B8E0-6A551A9F3919}"/>
              </a:ext>
            </a:extLst>
          </p:cNvPr>
          <p:cNvSpPr>
            <a:spLocks noGrp="1"/>
          </p:cNvSpPr>
          <p:nvPr>
            <p:ph sz="half" idx="1"/>
          </p:nvPr>
        </p:nvSpPr>
        <p:spPr>
          <a:xfrm>
            <a:off x="335283" y="1893714"/>
            <a:ext cx="8254442" cy="1646496"/>
          </a:xfrm>
        </p:spPr>
        <p:txBody>
          <a:bodyPr>
            <a:noAutofit/>
          </a:body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数据结构：图中节点表示向量数据，边表示数据间相似性</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构图方式：相似数据向量更有可能通过边连接，搜索算法以有效方式遍历图找到相似近邻</a:t>
            </a:r>
            <a:endParaRPr lang="en-US" altLang="zh-CN" sz="2200" dirty="0">
              <a:latin typeface="Cambria" panose="02040503050406030204" pitchFamily="18" charset="0"/>
              <a:cs typeface="Times New Roman" panose="02020603050405020304" pitchFamily="18" charset="0"/>
            </a:endParaRPr>
          </a:p>
        </p:txBody>
      </p:sp>
      <p:sp>
        <p:nvSpPr>
          <p:cNvPr id="31" name="内容占位符 3">
            <a:extLst>
              <a:ext uri="{FF2B5EF4-FFF2-40B4-BE49-F238E27FC236}">
                <a16:creationId xmlns:a16="http://schemas.microsoft.com/office/drawing/2014/main" id="{AB908578-BA70-389E-3320-37C4113EC10C}"/>
              </a:ext>
            </a:extLst>
          </p:cNvPr>
          <p:cNvSpPr txBox="1">
            <a:spLocks/>
          </p:cNvSpPr>
          <p:nvPr/>
        </p:nvSpPr>
        <p:spPr>
          <a:xfrm>
            <a:off x="321148" y="4296534"/>
            <a:ext cx="8254442" cy="208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典型算法：</a:t>
            </a:r>
            <a:r>
              <a:rPr lang="en-US" altLang="zh-CN" sz="2200" dirty="0">
                <a:latin typeface="Cambria" panose="02040503050406030204" pitchFamily="18" charset="0"/>
                <a:cs typeface="Times New Roman" panose="02020603050405020304" pitchFamily="18" charset="0"/>
              </a:rPr>
              <a:t>HNSW</a:t>
            </a:r>
            <a:r>
              <a:rPr lang="zh-CN" altLang="en-US" sz="2200" dirty="0">
                <a:latin typeface="Cambria" panose="02040503050406030204" pitchFamily="18" charset="0"/>
                <a:cs typeface="Times New Roman" panose="02020603050405020304" pitchFamily="18" charset="0"/>
              </a:rPr>
              <a:t>、</a:t>
            </a:r>
            <a:r>
              <a:rPr lang="en-US" altLang="zh-CN" sz="2200" dirty="0">
                <a:latin typeface="Cambria" panose="02040503050406030204" pitchFamily="18" charset="0"/>
                <a:cs typeface="Times New Roman" panose="02020603050405020304" pitchFamily="18" charset="0"/>
              </a:rPr>
              <a:t>NSG</a:t>
            </a: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优缺点：</a:t>
            </a:r>
            <a:endParaRPr lang="en-US" altLang="zh-CN" sz="22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能够在高维数据中找到近似的近邻，提高搜索性能</a:t>
            </a:r>
            <a:endParaRPr lang="en-US" altLang="zh-CN" sz="18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构图方式复杂，影响内存</a:t>
            </a:r>
            <a:endParaRPr lang="en-US" altLang="zh-CN" sz="18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264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4912922"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Graph Algorithm Principle</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35" name="图片 34">
            <a:extLst>
              <a:ext uri="{FF2B5EF4-FFF2-40B4-BE49-F238E27FC236}">
                <a16:creationId xmlns:a16="http://schemas.microsoft.com/office/drawing/2014/main" id="{E45CCBDD-158C-0237-A01B-4606CB346335}"/>
              </a:ext>
            </a:extLst>
          </p:cNvPr>
          <p:cNvPicPr>
            <a:picLocks noChangeAspect="1"/>
          </p:cNvPicPr>
          <p:nvPr/>
        </p:nvPicPr>
        <p:blipFill rotWithShape="1">
          <a:blip r:embed="rId3"/>
          <a:srcRect b="54375"/>
          <a:stretch/>
        </p:blipFill>
        <p:spPr>
          <a:xfrm>
            <a:off x="1349443" y="4077539"/>
            <a:ext cx="3519235" cy="2319873"/>
          </a:xfrm>
          <a:prstGeom prst="rect">
            <a:avLst/>
          </a:prstGeom>
        </p:spPr>
      </p:pic>
      <p:sp>
        <p:nvSpPr>
          <p:cNvPr id="37" name="内容占位符 4">
            <a:extLst>
              <a:ext uri="{FF2B5EF4-FFF2-40B4-BE49-F238E27FC236}">
                <a16:creationId xmlns:a16="http://schemas.microsoft.com/office/drawing/2014/main" id="{4F07B546-07FA-72FF-A43D-2E6A8BD59AF8}"/>
              </a:ext>
            </a:extLst>
          </p:cNvPr>
          <p:cNvSpPr>
            <a:spLocks noGrp="1"/>
          </p:cNvSpPr>
          <p:nvPr>
            <p:ph sz="half" idx="1"/>
          </p:nvPr>
        </p:nvSpPr>
        <p:spPr>
          <a:xfrm>
            <a:off x="138855" y="1688737"/>
            <a:ext cx="12108191" cy="2068940"/>
          </a:xfrm>
        </p:spPr>
        <p:txBody>
          <a:bodyPr anchor="ctr">
            <a:normAutofit/>
          </a:bodyPr>
          <a:lstStyle/>
          <a:p>
            <a:pPr>
              <a:lnSpc>
                <a:spcPct val="15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小世界理论：基于小世界理论（六度空间），在一个充分连接的图，通过六跳可以连通两个点</a:t>
            </a:r>
            <a:endParaRPr lang="en-US" altLang="zh-CN" sz="2200" dirty="0">
              <a:latin typeface="Cambria" panose="02040503050406030204" pitchFamily="18" charset="0"/>
              <a:cs typeface="Times New Roman" panose="02020603050405020304" pitchFamily="18" charset="0"/>
            </a:endParaRPr>
          </a:p>
          <a:p>
            <a:pPr>
              <a:lnSpc>
                <a:spcPct val="15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构图方式：高维空间看作图，每个节点是一个向量，每条边是距离者相似度</a:t>
            </a:r>
            <a:endParaRPr lang="en-US" altLang="zh-CN" sz="2200" dirty="0">
              <a:latin typeface="Cambria" panose="02040503050406030204" pitchFamily="18" charset="0"/>
              <a:cs typeface="Times New Roman" panose="02020603050405020304" pitchFamily="18" charset="0"/>
            </a:endParaRPr>
          </a:p>
          <a:p>
            <a:pPr>
              <a:lnSpc>
                <a:spcPct val="15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检索方式：使用启发式算法构建和遍历图，从而找到最相似的向量</a:t>
            </a:r>
          </a:p>
        </p:txBody>
      </p:sp>
      <p:pic>
        <p:nvPicPr>
          <p:cNvPr id="39" name="图片 38">
            <a:extLst>
              <a:ext uri="{FF2B5EF4-FFF2-40B4-BE49-F238E27FC236}">
                <a16:creationId xmlns:a16="http://schemas.microsoft.com/office/drawing/2014/main" id="{D95E185C-F91C-FFC1-5512-D00F36FCA4E0}"/>
              </a:ext>
            </a:extLst>
          </p:cNvPr>
          <p:cNvPicPr>
            <a:picLocks noChangeAspect="1"/>
          </p:cNvPicPr>
          <p:nvPr/>
        </p:nvPicPr>
        <p:blipFill rotWithShape="1">
          <a:blip r:embed="rId3"/>
          <a:srcRect t="56764"/>
          <a:stretch/>
        </p:blipFill>
        <p:spPr>
          <a:xfrm>
            <a:off x="6555938" y="4004702"/>
            <a:ext cx="3399626" cy="2123728"/>
          </a:xfrm>
          <a:prstGeom prst="rect">
            <a:avLst/>
          </a:prstGeom>
        </p:spPr>
      </p:pic>
    </p:spTree>
    <p:extLst>
      <p:ext uri="{BB962C8B-B14F-4D97-AF65-F5344CB8AC3E}">
        <p14:creationId xmlns:p14="http://schemas.microsoft.com/office/powerpoint/2010/main" val="56894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内容占位符 3">
            <a:extLst>
              <a:ext uri="{FF2B5EF4-FFF2-40B4-BE49-F238E27FC236}">
                <a16:creationId xmlns:a16="http://schemas.microsoft.com/office/drawing/2014/main" id="{EC808A2F-A562-D6FF-E971-DDA74E58D8D9}"/>
              </a:ext>
            </a:extLst>
          </p:cNvPr>
          <p:cNvSpPr>
            <a:spLocks noGrp="1"/>
          </p:cNvSpPr>
          <p:nvPr>
            <p:ph sz="half" idx="1"/>
          </p:nvPr>
        </p:nvSpPr>
        <p:spPr>
          <a:xfrm>
            <a:off x="472761" y="1511657"/>
            <a:ext cx="10986175" cy="2217449"/>
          </a:xfrm>
        </p:spPr>
        <p:txBody>
          <a:bodyPr>
            <a:noAutofit/>
          </a:bodyPr>
          <a:lstStyle/>
          <a:p>
            <a:pPr>
              <a:lnSpc>
                <a:spcPct val="160000"/>
              </a:lnSpc>
            </a:pPr>
            <a:r>
              <a:rPr lang="zh-CN" altLang="en-US" sz="2000" dirty="0">
                <a:latin typeface="Cambria" panose="02040503050406030204" pitchFamily="18" charset="0"/>
                <a:cs typeface="Calibri" panose="020F0502020204030204" pitchFamily="34" charset="0"/>
              </a:rPr>
              <a:t>互联网</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非结构化数据</a:t>
            </a:r>
            <a:r>
              <a:rPr lang="zh-CN" altLang="en-US" sz="2000" dirty="0">
                <a:latin typeface="Cambria" panose="02040503050406030204" pitchFamily="18" charset="0"/>
                <a:cs typeface="Calibri" panose="020F0502020204030204" pitchFamily="34" charset="0"/>
              </a:rPr>
              <a:t>以惊人速度增长，</a:t>
            </a:r>
            <a:r>
              <a:rPr lang="en-US" altLang="zh-CN" sz="2000" dirty="0">
                <a:latin typeface="Cambria" panose="02040503050406030204" pitchFamily="18" charset="0"/>
                <a:cs typeface="Calibri" panose="020F0502020204030204" pitchFamily="34" charset="0"/>
              </a:rPr>
              <a:t>e.g.</a:t>
            </a:r>
            <a:r>
              <a:rPr lang="zh-CN" altLang="en-US" sz="2000" dirty="0">
                <a:latin typeface="Cambria" panose="02040503050406030204" pitchFamily="18" charset="0"/>
                <a:cs typeface="Calibri" panose="020F0502020204030204" pitchFamily="34" charset="0"/>
              </a:rPr>
              <a:t> 文档、图像、视频和音频等形式</a:t>
            </a:r>
            <a:endParaRPr lang="en-US" altLang="zh-CN" sz="2000" dirty="0">
              <a:latin typeface="Cambria" panose="02040503050406030204" pitchFamily="18" charset="0"/>
              <a:cs typeface="Calibri" panose="020F0502020204030204" pitchFamily="34" charset="0"/>
            </a:endParaRPr>
          </a:p>
          <a:p>
            <a:pPr>
              <a:lnSpc>
                <a:spcPct val="160000"/>
              </a:lnSpc>
            </a:pPr>
            <a:r>
              <a:rPr lang="zh-CN" altLang="en-US" sz="2000" dirty="0">
                <a:latin typeface="Cambria" panose="02040503050406030204" pitchFamily="18" charset="0"/>
                <a:cs typeface="Calibri" panose="020F0502020204030204" pitchFamily="34" charset="0"/>
              </a:rPr>
              <a:t>传统数据库针对结构化数据建立，处理非结构化数据变得越来越困难</a:t>
            </a:r>
            <a:endParaRPr lang="en-US" altLang="zh-CN" sz="2000" dirty="0">
              <a:latin typeface="Cambria" panose="02040503050406030204" pitchFamily="18" charset="0"/>
              <a:cs typeface="Calibri" panose="020F0502020204030204" pitchFamily="34" charset="0"/>
            </a:endParaRPr>
          </a:p>
          <a:p>
            <a:pPr>
              <a:lnSpc>
                <a:spcPct val="160000"/>
              </a:lnSpc>
            </a:pPr>
            <a:r>
              <a:rPr lang="zh-CN" altLang="en-US" sz="2000" dirty="0">
                <a:latin typeface="Cambria" panose="02040503050406030204" pitchFamily="18" charset="0"/>
                <a:cs typeface="Calibri" panose="020F0502020204030204" pitchFamily="34" charset="0"/>
              </a:rPr>
              <a:t>仅通过关键词分析、数据分类不足以完全表示挖掘和学习复杂数据所蕴含知识，特别在 </a:t>
            </a:r>
            <a:r>
              <a:rPr lang="en-US" altLang="zh-CN" sz="2000" dirty="0">
                <a:latin typeface="Cambria" panose="02040503050406030204" pitchFamily="18" charset="0"/>
                <a:cs typeface="Calibri" panose="020F0502020204030204" pitchFamily="34" charset="0"/>
              </a:rPr>
              <a:t>AI</a:t>
            </a:r>
            <a:r>
              <a:rPr lang="zh-CN" altLang="en-US" sz="2000" dirty="0">
                <a:latin typeface="Cambria" panose="02040503050406030204" pitchFamily="18" charset="0"/>
                <a:cs typeface="Calibri" panose="020F0502020204030204" pitchFamily="34" charset="0"/>
              </a:rPr>
              <a:t> 一切皆 </a:t>
            </a:r>
            <a:r>
              <a:rPr lang="en-US" altLang="zh-CN" sz="2000" dirty="0">
                <a:latin typeface="Cambria" panose="02040503050406030204" pitchFamily="18" charset="0"/>
                <a:cs typeface="Calibri" panose="020F0502020204030204" pitchFamily="34" charset="0"/>
              </a:rPr>
              <a:t>Embedding</a:t>
            </a:r>
            <a:r>
              <a:rPr lang="zh-CN" altLang="en-US" sz="2000" dirty="0">
                <a:latin typeface="Cambria" panose="02040503050406030204" pitchFamily="18" charset="0"/>
                <a:cs typeface="Calibri" panose="020F0502020204030204" pitchFamily="34" charset="0"/>
              </a:rPr>
              <a:t> </a:t>
            </a:r>
            <a:r>
              <a:rPr lang="en-US" altLang="zh-CN" sz="2000" dirty="0">
                <a:latin typeface="Cambria" panose="02040503050406030204" pitchFamily="18" charset="0"/>
                <a:cs typeface="Calibri" panose="020F0502020204030204" pitchFamily="34" charset="0"/>
              </a:rPr>
              <a:t>Vector</a:t>
            </a:r>
            <a:r>
              <a:rPr lang="zh-CN" altLang="en-US" sz="2000" dirty="0">
                <a:latin typeface="Cambria" panose="02040503050406030204" pitchFamily="18" charset="0"/>
                <a:cs typeface="Calibri" panose="020F0502020204030204" pitchFamily="34" charset="0"/>
              </a:rPr>
              <a:t> 时代</a:t>
            </a:r>
          </a:p>
        </p:txBody>
      </p:sp>
      <p:pic>
        <p:nvPicPr>
          <p:cNvPr id="47" name="图片 46">
            <a:extLst>
              <a:ext uri="{FF2B5EF4-FFF2-40B4-BE49-F238E27FC236}">
                <a16:creationId xmlns:a16="http://schemas.microsoft.com/office/drawing/2014/main" id="{B3C6DF02-07CD-97E9-F223-481FDA50E7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73128" y="3729106"/>
            <a:ext cx="7976806" cy="3105765"/>
          </a:xfrm>
          <a:prstGeom prst="rect">
            <a:avLst/>
          </a:prstGeom>
        </p:spPr>
      </p:pic>
      <p:sp>
        <p:nvSpPr>
          <p:cNvPr id="48" name="标题 2">
            <a:extLst>
              <a:ext uri="{FF2B5EF4-FFF2-40B4-BE49-F238E27FC236}">
                <a16:creationId xmlns:a16="http://schemas.microsoft.com/office/drawing/2014/main" id="{694EE804-D74D-6E1A-B0AA-207FF58EA73F}"/>
              </a:ext>
            </a:extLst>
          </p:cNvPr>
          <p:cNvSpPr>
            <a:spLocks noGrp="1"/>
          </p:cNvSpPr>
          <p:nvPr>
            <p:ph type="title"/>
          </p:nvPr>
        </p:nvSpPr>
        <p:spPr>
          <a:xfrm>
            <a:off x="236021" y="1023210"/>
            <a:ext cx="1375535"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52" name="矩形 51">
            <a:extLst>
              <a:ext uri="{FF2B5EF4-FFF2-40B4-BE49-F238E27FC236}">
                <a16:creationId xmlns:a16="http://schemas.microsoft.com/office/drawing/2014/main" id="{F74A219C-1F04-B1AE-642B-FE706D047A7C}"/>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3" name="矩形 52">
            <a:extLst>
              <a:ext uri="{FF2B5EF4-FFF2-40B4-BE49-F238E27FC236}">
                <a16:creationId xmlns:a16="http://schemas.microsoft.com/office/drawing/2014/main" id="{0B7D90DF-7C4E-2368-44F9-3DBB8DB65543}"/>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文本框 53">
            <a:extLst>
              <a:ext uri="{FF2B5EF4-FFF2-40B4-BE49-F238E27FC236}">
                <a16:creationId xmlns:a16="http://schemas.microsoft.com/office/drawing/2014/main" id="{ADAB9086-6C53-2869-4346-6920F4DB2E4A}"/>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55" name="文本框 54">
            <a:extLst>
              <a:ext uri="{FF2B5EF4-FFF2-40B4-BE49-F238E27FC236}">
                <a16:creationId xmlns:a16="http://schemas.microsoft.com/office/drawing/2014/main" id="{58654C36-AE26-280A-BE3F-60D0B531B3CD}"/>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56" name="文本框 55">
            <a:extLst>
              <a:ext uri="{FF2B5EF4-FFF2-40B4-BE49-F238E27FC236}">
                <a16:creationId xmlns:a16="http://schemas.microsoft.com/office/drawing/2014/main" id="{858FEE6A-C322-2240-CE44-632D873E05F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57" name="文本框 56">
            <a:extLst>
              <a:ext uri="{FF2B5EF4-FFF2-40B4-BE49-F238E27FC236}">
                <a16:creationId xmlns:a16="http://schemas.microsoft.com/office/drawing/2014/main" id="{A2864A87-7E71-A2C7-1BFF-FEA9844D0FB3}"/>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58" name="文本框 57">
            <a:extLst>
              <a:ext uri="{FF2B5EF4-FFF2-40B4-BE49-F238E27FC236}">
                <a16:creationId xmlns:a16="http://schemas.microsoft.com/office/drawing/2014/main" id="{DED85895-0AEF-25B0-6E4C-C178C5A7EBB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9" name="文本框 58">
            <a:extLst>
              <a:ext uri="{FF2B5EF4-FFF2-40B4-BE49-F238E27FC236}">
                <a16:creationId xmlns:a16="http://schemas.microsoft.com/office/drawing/2014/main" id="{01B0D72A-16EC-830E-11AF-AC050C312947}"/>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60" name="直线连接符 59">
            <a:extLst>
              <a:ext uri="{FF2B5EF4-FFF2-40B4-BE49-F238E27FC236}">
                <a16:creationId xmlns:a16="http://schemas.microsoft.com/office/drawing/2014/main" id="{EBAE32B9-9B86-E03B-8CDB-35B6F9398454}"/>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1" name="直线连接符 60">
            <a:extLst>
              <a:ext uri="{FF2B5EF4-FFF2-40B4-BE49-F238E27FC236}">
                <a16:creationId xmlns:a16="http://schemas.microsoft.com/office/drawing/2014/main" id="{777CA4DD-763C-DA96-E7D5-AC9F0F4774B2}"/>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2" name="直线连接符 61">
            <a:extLst>
              <a:ext uri="{FF2B5EF4-FFF2-40B4-BE49-F238E27FC236}">
                <a16:creationId xmlns:a16="http://schemas.microsoft.com/office/drawing/2014/main" id="{EBE24130-342E-B608-8CD7-FB8F7B1AA247}"/>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3" name="直线连接符 62">
            <a:extLst>
              <a:ext uri="{FF2B5EF4-FFF2-40B4-BE49-F238E27FC236}">
                <a16:creationId xmlns:a16="http://schemas.microsoft.com/office/drawing/2014/main" id="{6AEC2392-5A64-1B31-83AD-5D2608F82AE6}"/>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64" name="直线连接符 63">
            <a:extLst>
              <a:ext uri="{FF2B5EF4-FFF2-40B4-BE49-F238E27FC236}">
                <a16:creationId xmlns:a16="http://schemas.microsoft.com/office/drawing/2014/main" id="{F19BE5CC-4123-1A28-206C-8D0B5A73AE96}"/>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65" name="直线连接符 64">
            <a:extLst>
              <a:ext uri="{FF2B5EF4-FFF2-40B4-BE49-F238E27FC236}">
                <a16:creationId xmlns:a16="http://schemas.microsoft.com/office/drawing/2014/main" id="{18D6BA3A-3C8B-46CE-CFB5-1BE5D113588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6" name="直线连接符 65">
            <a:extLst>
              <a:ext uri="{FF2B5EF4-FFF2-40B4-BE49-F238E27FC236}">
                <a16:creationId xmlns:a16="http://schemas.microsoft.com/office/drawing/2014/main" id="{F495E2E1-A0D1-65B6-1940-A7938F24E6F1}"/>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67" name="文本框 66">
            <a:extLst>
              <a:ext uri="{FF2B5EF4-FFF2-40B4-BE49-F238E27FC236}">
                <a16:creationId xmlns:a16="http://schemas.microsoft.com/office/drawing/2014/main" id="{C2F4FB8B-0E42-FA7C-B662-C5B6E1A12404}"/>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68" name="文本框 67">
            <a:extLst>
              <a:ext uri="{FF2B5EF4-FFF2-40B4-BE49-F238E27FC236}">
                <a16:creationId xmlns:a16="http://schemas.microsoft.com/office/drawing/2014/main" id="{E135138A-ACAA-94DE-DCDB-6FE4BC4EA2D1}"/>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69" name="矩形 68">
            <a:extLst>
              <a:ext uri="{FF2B5EF4-FFF2-40B4-BE49-F238E27FC236}">
                <a16:creationId xmlns:a16="http://schemas.microsoft.com/office/drawing/2014/main" id="{559CA63A-3530-4366-7F1E-143E9E50C1E0}"/>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0" name="矩形 69">
            <a:extLst>
              <a:ext uri="{FF2B5EF4-FFF2-40B4-BE49-F238E27FC236}">
                <a16:creationId xmlns:a16="http://schemas.microsoft.com/office/drawing/2014/main" id="{CD3D36F2-E5FE-155A-B6B9-A20B08E50A47}"/>
              </a:ext>
            </a:extLst>
          </p:cNvPr>
          <p:cNvSpPr/>
          <p:nvPr/>
        </p:nvSpPr>
        <p:spPr>
          <a:xfrm flipH="1">
            <a:off x="-2502" y="0"/>
            <a:ext cx="1823717"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文本框 70">
            <a:extLst>
              <a:ext uri="{FF2B5EF4-FFF2-40B4-BE49-F238E27FC236}">
                <a16:creationId xmlns:a16="http://schemas.microsoft.com/office/drawing/2014/main" id="{1397A9A3-7C3E-5261-0C07-EBF52816058E}"/>
              </a:ext>
            </a:extLst>
          </p:cNvPr>
          <p:cNvSpPr txBox="1"/>
          <p:nvPr/>
        </p:nvSpPr>
        <p:spPr>
          <a:xfrm>
            <a:off x="297499" y="230103"/>
            <a:ext cx="1313180" cy="430887"/>
          </a:xfrm>
          <a:prstGeom prst="rect">
            <a:avLst/>
          </a:prstGeom>
          <a:noFill/>
        </p:spPr>
        <p:txBody>
          <a:bodyPr wrap="none" rtlCol="0">
            <a:spAutoFit/>
          </a:bodyPr>
          <a:lstStyle/>
          <a:p>
            <a:r>
              <a:rPr kumimoji="1" lang="zh-CN" altLang="en-US" sz="2200" b="1" dirty="0">
                <a:solidFill>
                  <a:srgbClr val="003C89"/>
                </a:solidFill>
              </a:rPr>
              <a:t>基本概念</a:t>
            </a:r>
          </a:p>
        </p:txBody>
      </p:sp>
      <p:sp>
        <p:nvSpPr>
          <p:cNvPr id="72" name="文本框 71">
            <a:extLst>
              <a:ext uri="{FF2B5EF4-FFF2-40B4-BE49-F238E27FC236}">
                <a16:creationId xmlns:a16="http://schemas.microsoft.com/office/drawing/2014/main" id="{812A789C-EAEB-5561-D2EF-AFF360269D16}"/>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73" name="文本框 72">
            <a:extLst>
              <a:ext uri="{FF2B5EF4-FFF2-40B4-BE49-F238E27FC236}">
                <a16:creationId xmlns:a16="http://schemas.microsoft.com/office/drawing/2014/main" id="{89CBF759-B915-92F0-8D3F-E26BA033F493}"/>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74" name="文本框 73">
            <a:extLst>
              <a:ext uri="{FF2B5EF4-FFF2-40B4-BE49-F238E27FC236}">
                <a16:creationId xmlns:a16="http://schemas.microsoft.com/office/drawing/2014/main" id="{494EC3E0-1DFB-F3CE-7622-05849F6580DE}"/>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75" name="文本框 74">
            <a:extLst>
              <a:ext uri="{FF2B5EF4-FFF2-40B4-BE49-F238E27FC236}">
                <a16:creationId xmlns:a16="http://schemas.microsoft.com/office/drawing/2014/main" id="{EF5F745C-EB1A-1D00-A920-89BE23AF05D2}"/>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76" name="文本框 75">
            <a:extLst>
              <a:ext uri="{FF2B5EF4-FFF2-40B4-BE49-F238E27FC236}">
                <a16:creationId xmlns:a16="http://schemas.microsoft.com/office/drawing/2014/main" id="{C8EB7420-C6CF-115E-8462-317CD4DC3707}"/>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77" name="直线连接符 76">
            <a:extLst>
              <a:ext uri="{FF2B5EF4-FFF2-40B4-BE49-F238E27FC236}">
                <a16:creationId xmlns:a16="http://schemas.microsoft.com/office/drawing/2014/main" id="{718CE360-E76C-1C75-C1DF-5BCBCABF4E26}"/>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78" name="直线连接符 77">
            <a:extLst>
              <a:ext uri="{FF2B5EF4-FFF2-40B4-BE49-F238E27FC236}">
                <a16:creationId xmlns:a16="http://schemas.microsoft.com/office/drawing/2014/main" id="{EEBD3FE2-34EE-1308-FFA9-25C2F29079DB}"/>
              </a:ext>
            </a:extLst>
          </p:cNvPr>
          <p:cNvCxnSpPr>
            <a:cxnSpLocks/>
          </p:cNvCxnSpPr>
          <p:nvPr/>
        </p:nvCxnSpPr>
        <p:spPr>
          <a:xfrm>
            <a:off x="-9839" y="891251"/>
            <a:ext cx="1831054"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79" name="直线连接符 78">
            <a:extLst>
              <a:ext uri="{FF2B5EF4-FFF2-40B4-BE49-F238E27FC236}">
                <a16:creationId xmlns:a16="http://schemas.microsoft.com/office/drawing/2014/main" id="{1EC6B793-53A2-DE66-21CA-16CD447508AE}"/>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80" name="直线连接符 79">
            <a:extLst>
              <a:ext uri="{FF2B5EF4-FFF2-40B4-BE49-F238E27FC236}">
                <a16:creationId xmlns:a16="http://schemas.microsoft.com/office/drawing/2014/main" id="{FAFCE05B-5C40-B54B-3F15-9FEA0E2DB0BA}"/>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81" name="直线连接符 80">
            <a:extLst>
              <a:ext uri="{FF2B5EF4-FFF2-40B4-BE49-F238E27FC236}">
                <a16:creationId xmlns:a16="http://schemas.microsoft.com/office/drawing/2014/main" id="{52D41362-EDEB-4461-385D-DF692F6123F6}"/>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86624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4912922"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Graph Algorithm Principle</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7" name="内容占位符 4">
            <a:extLst>
              <a:ext uri="{FF2B5EF4-FFF2-40B4-BE49-F238E27FC236}">
                <a16:creationId xmlns:a16="http://schemas.microsoft.com/office/drawing/2014/main" id="{4F07B546-07FA-72FF-A43D-2E6A8BD59AF8}"/>
              </a:ext>
            </a:extLst>
          </p:cNvPr>
          <p:cNvSpPr>
            <a:spLocks noGrp="1"/>
          </p:cNvSpPr>
          <p:nvPr>
            <p:ph sz="half" idx="1"/>
          </p:nvPr>
        </p:nvSpPr>
        <p:spPr>
          <a:xfrm>
            <a:off x="686007" y="1861044"/>
            <a:ext cx="5470052" cy="4060699"/>
          </a:xfrm>
        </p:spPr>
        <p:txBody>
          <a:bodyPr anchor="ctr">
            <a:normAutofit lnSpcReduction="10000"/>
          </a:bodyPr>
          <a:lstStyle/>
          <a:p>
            <a:pPr>
              <a:lnSpc>
                <a:spcPct val="130000"/>
              </a:lnSpc>
              <a:spcBef>
                <a:spcPts val="1600"/>
              </a:spcBef>
              <a:buClr>
                <a:srgbClr val="93D050"/>
              </a:buClr>
            </a:pPr>
            <a:r>
              <a:rPr lang="zh-CN" altLang="en-US" sz="2400" dirty="0">
                <a:latin typeface="Cambria" panose="02040503050406030204" pitchFamily="18" charset="0"/>
                <a:cs typeface="Times New Roman" panose="02020603050405020304" pitchFamily="18" charset="0"/>
              </a:rPr>
              <a:t>构图：</a:t>
            </a:r>
            <a:endParaRPr lang="en-US" altLang="zh-CN" sz="2400" dirty="0">
              <a:latin typeface="Cambria" panose="02040503050406030204" pitchFamily="18" charset="0"/>
              <a:cs typeface="Times New Roman" panose="02020603050405020304" pitchFamily="18" charset="0"/>
            </a:endParaRPr>
          </a:p>
          <a:p>
            <a:pPr marL="685800" lvl="2">
              <a:lnSpc>
                <a:spcPct val="130000"/>
              </a:lnSpc>
              <a:spcBef>
                <a:spcPts val="1600"/>
              </a:spcBef>
              <a:buClr>
                <a:srgbClr val="93D050"/>
              </a:buClr>
            </a:pPr>
            <a:r>
              <a:rPr lang="zh-CN" altLang="en-US" dirty="0">
                <a:latin typeface="Cambria" panose="02040503050406030204" pitchFamily="18" charset="0"/>
                <a:cs typeface="Times New Roman" panose="02020603050405020304" pitchFamily="18" charset="0"/>
              </a:rPr>
              <a:t>逐个插入顶点</a:t>
            </a:r>
            <a:endParaRPr lang="en-US" altLang="zh-CN" dirty="0">
              <a:latin typeface="Cambria" panose="02040503050406030204" pitchFamily="18" charset="0"/>
              <a:cs typeface="Times New Roman" panose="02020603050405020304" pitchFamily="18" charset="0"/>
            </a:endParaRPr>
          </a:p>
          <a:p>
            <a:pPr marL="685800" lvl="2">
              <a:lnSpc>
                <a:spcPct val="130000"/>
              </a:lnSpc>
              <a:spcBef>
                <a:spcPts val="1600"/>
              </a:spcBef>
              <a:buClr>
                <a:srgbClr val="93D050"/>
              </a:buClr>
            </a:pPr>
            <a:r>
              <a:rPr lang="zh-CN" altLang="en-US" dirty="0">
                <a:latin typeface="Cambria" panose="02040503050406030204" pitchFamily="18" charset="0"/>
                <a:cs typeface="Times New Roman" panose="02020603050405020304" pitchFamily="18" charset="0"/>
              </a:rPr>
              <a:t>每次挑选 </a:t>
            </a:r>
            <a:r>
              <a:rPr lang="en-US" altLang="zh-CN" dirty="0">
                <a:latin typeface="Cambria" panose="02040503050406030204" pitchFamily="18" charset="0"/>
                <a:cs typeface="Times New Roman" panose="02020603050405020304" pitchFamily="18" charset="0"/>
              </a:rPr>
              <a:t>M</a:t>
            </a:r>
            <a:r>
              <a:rPr lang="zh-CN" altLang="en-US" dirty="0">
                <a:latin typeface="Cambria" panose="02040503050406030204" pitchFamily="18" charset="0"/>
                <a:cs typeface="Times New Roman" panose="02020603050405020304" pitchFamily="18" charset="0"/>
              </a:rPr>
              <a:t> 个近邻向量，构建链接</a:t>
            </a:r>
            <a:endParaRPr lang="en-US" altLang="zh-CN" dirty="0">
              <a:latin typeface="Cambria" panose="02040503050406030204" pitchFamily="18" charset="0"/>
              <a:cs typeface="Times New Roman" panose="02020603050405020304" pitchFamily="18" charset="0"/>
            </a:endParaRPr>
          </a:p>
          <a:p>
            <a:pPr>
              <a:lnSpc>
                <a:spcPct val="130000"/>
              </a:lnSpc>
              <a:spcBef>
                <a:spcPts val="1600"/>
              </a:spcBef>
              <a:buClr>
                <a:srgbClr val="93D050"/>
              </a:buClr>
            </a:pPr>
            <a:r>
              <a:rPr lang="zh-CN" altLang="en-US" sz="2400" dirty="0">
                <a:latin typeface="Cambria" panose="02040503050406030204" pitchFamily="18" charset="0"/>
                <a:cs typeface="Times New Roman" panose="02020603050405020304" pitchFamily="18" charset="0"/>
              </a:rPr>
              <a:t>检索：</a:t>
            </a:r>
            <a:endParaRPr lang="en-US" altLang="zh-CN" sz="2400" dirty="0">
              <a:latin typeface="Cambria" panose="02040503050406030204" pitchFamily="18" charset="0"/>
              <a:cs typeface="Times New Roman" panose="02020603050405020304" pitchFamily="18" charset="0"/>
            </a:endParaRPr>
          </a:p>
          <a:p>
            <a:pPr marL="685800" lvl="2">
              <a:lnSpc>
                <a:spcPct val="130000"/>
              </a:lnSpc>
              <a:spcBef>
                <a:spcPts val="1600"/>
              </a:spcBef>
              <a:buClr>
                <a:srgbClr val="93D050"/>
              </a:buClr>
            </a:pPr>
            <a:r>
              <a:rPr lang="zh-CN" altLang="en-US" dirty="0">
                <a:latin typeface="Cambria" panose="02040503050406030204" pitchFamily="18" charset="0"/>
                <a:cs typeface="Times New Roman" panose="02020603050405020304" pitchFamily="18" charset="0"/>
              </a:rPr>
              <a:t>随机挑选起始点</a:t>
            </a:r>
            <a:endParaRPr lang="en-US" altLang="zh-CN" dirty="0">
              <a:latin typeface="Cambria" panose="02040503050406030204" pitchFamily="18" charset="0"/>
              <a:cs typeface="Times New Roman" panose="02020603050405020304" pitchFamily="18" charset="0"/>
            </a:endParaRPr>
          </a:p>
          <a:p>
            <a:pPr marL="685800" lvl="2">
              <a:lnSpc>
                <a:spcPct val="130000"/>
              </a:lnSpc>
              <a:spcBef>
                <a:spcPts val="1600"/>
              </a:spcBef>
              <a:buClr>
                <a:srgbClr val="93D050"/>
              </a:buClr>
            </a:pPr>
            <a:r>
              <a:rPr lang="zh-CN" altLang="en-US" dirty="0">
                <a:latin typeface="Cambria" panose="02040503050406030204" pitchFamily="18" charset="0"/>
                <a:cs typeface="Times New Roman" panose="02020603050405020304" pitchFamily="18" charset="0"/>
              </a:rPr>
              <a:t>找到距离目标近的邻居，并移动</a:t>
            </a:r>
            <a:endParaRPr lang="en-US" altLang="zh-CN" dirty="0">
              <a:latin typeface="Cambria" panose="02040503050406030204" pitchFamily="18" charset="0"/>
              <a:cs typeface="Times New Roman" panose="02020603050405020304" pitchFamily="18" charset="0"/>
            </a:endParaRPr>
          </a:p>
          <a:p>
            <a:pPr marL="685800" lvl="2">
              <a:lnSpc>
                <a:spcPct val="130000"/>
              </a:lnSpc>
              <a:spcBef>
                <a:spcPts val="1600"/>
              </a:spcBef>
              <a:buClr>
                <a:srgbClr val="93D050"/>
              </a:buClr>
            </a:pPr>
            <a:r>
              <a:rPr lang="zh-CN" altLang="en-US" dirty="0">
                <a:latin typeface="Cambria" panose="02040503050406030204" pitchFamily="18" charset="0"/>
                <a:cs typeface="Times New Roman" panose="02020603050405020304" pitchFamily="18" charset="0"/>
              </a:rPr>
              <a:t>当所有邻居没有更近的距离，结束算法</a:t>
            </a:r>
          </a:p>
        </p:txBody>
      </p:sp>
      <p:pic>
        <p:nvPicPr>
          <p:cNvPr id="9" name="图片 8">
            <a:extLst>
              <a:ext uri="{FF2B5EF4-FFF2-40B4-BE49-F238E27FC236}">
                <a16:creationId xmlns:a16="http://schemas.microsoft.com/office/drawing/2014/main" id="{7A984D1A-BA82-D6CE-7CDF-AC391A59EE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53514" y="1612400"/>
            <a:ext cx="4248911" cy="4926929"/>
          </a:xfrm>
          <a:prstGeom prst="rect">
            <a:avLst/>
          </a:prstGeom>
        </p:spPr>
      </p:pic>
    </p:spTree>
    <p:extLst>
      <p:ext uri="{BB962C8B-B14F-4D97-AF65-F5344CB8AC3E}">
        <p14:creationId xmlns:p14="http://schemas.microsoft.com/office/powerpoint/2010/main" val="323504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1318289"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NSW</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2" name="内容占位符 5">
            <a:extLst>
              <a:ext uri="{FF2B5EF4-FFF2-40B4-BE49-F238E27FC236}">
                <a16:creationId xmlns:a16="http://schemas.microsoft.com/office/drawing/2014/main" id="{5CA9E5F9-7BD2-FC9C-07C0-29FE1AEDF0FB}"/>
              </a:ext>
            </a:extLst>
          </p:cNvPr>
          <p:cNvSpPr>
            <a:spLocks noGrp="1"/>
          </p:cNvSpPr>
          <p:nvPr>
            <p:ph sz="half" idx="1"/>
          </p:nvPr>
        </p:nvSpPr>
        <p:spPr>
          <a:xfrm>
            <a:off x="614263" y="1667500"/>
            <a:ext cx="10963473" cy="2544614"/>
          </a:xfrm>
          <a:ln w="38100">
            <a:noFill/>
          </a:ln>
        </p:spPr>
        <p:txBody>
          <a:bodyPr>
            <a:noAutofit/>
          </a:bodyPr>
          <a:lstStyle/>
          <a:p>
            <a:pPr>
              <a:lnSpc>
                <a:spcPct val="150000"/>
              </a:lnSpc>
              <a:spcBef>
                <a:spcPts val="1600"/>
              </a:spcBef>
              <a:buClr>
                <a:srgbClr val="93D050"/>
              </a:buClr>
            </a:pPr>
            <a:r>
              <a:rPr lang="zh-CN" altLang="en-US" sz="2000" dirty="0">
                <a:latin typeface="Cambria" panose="02040503050406030204" pitchFamily="18" charset="0"/>
                <a:cs typeface="Times New Roman" panose="02020603050405020304" pitchFamily="18" charset="0"/>
              </a:rPr>
              <a:t>构建无向图，即给定任意入口点，可以到达图中的任何节点</a:t>
            </a:r>
            <a:endParaRPr lang="en-US" altLang="zh-CN" sz="2000" dirty="0">
              <a:latin typeface="Cambria" panose="02040503050406030204" pitchFamily="18" charset="0"/>
              <a:cs typeface="Times New Roman" panose="02020603050405020304" pitchFamily="18" charset="0"/>
            </a:endParaRPr>
          </a:p>
          <a:p>
            <a:pPr marL="696306" lvl="1">
              <a:lnSpc>
                <a:spcPct val="15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首先形成长边（连接相距较远且需要多次遍历的节点），提高搜索效率</a:t>
            </a:r>
            <a:endParaRPr lang="en-US" altLang="zh-CN" sz="1800" dirty="0">
              <a:latin typeface="Cambria" panose="02040503050406030204" pitchFamily="18" charset="0"/>
              <a:cs typeface="Times New Roman" panose="02020603050405020304" pitchFamily="18" charset="0"/>
            </a:endParaRPr>
          </a:p>
          <a:p>
            <a:pPr marL="696306" lvl="1">
              <a:lnSpc>
                <a:spcPct val="15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然后形成短边（连接附近的节点），提高搜索精度</a:t>
            </a:r>
            <a:endParaRPr lang="en-US" altLang="zh-CN" sz="1800" dirty="0">
              <a:latin typeface="Cambria" panose="02040503050406030204" pitchFamily="18" charset="0"/>
              <a:cs typeface="Times New Roman" panose="02020603050405020304" pitchFamily="18" charset="0"/>
            </a:endParaRPr>
          </a:p>
          <a:p>
            <a:pPr marL="696306" lvl="1">
              <a:lnSpc>
                <a:spcPct val="15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通过遍历该图找到距给定查询向量最近的节点</a:t>
            </a:r>
            <a:endParaRPr lang="en-US" altLang="zh-CN" sz="1800" dirty="0">
              <a:latin typeface="Cambria" panose="020405030504060302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8D46AEBF-5646-390C-75AB-C0408D096F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4171" y="4291227"/>
            <a:ext cx="4387101" cy="2467745"/>
          </a:xfrm>
          <a:prstGeom prst="rect">
            <a:avLst/>
          </a:prstGeom>
        </p:spPr>
      </p:pic>
      <p:pic>
        <p:nvPicPr>
          <p:cNvPr id="35" name="图片 34">
            <a:extLst>
              <a:ext uri="{FF2B5EF4-FFF2-40B4-BE49-F238E27FC236}">
                <a16:creationId xmlns:a16="http://schemas.microsoft.com/office/drawing/2014/main" id="{5BDBF476-00F3-DF4E-7EB4-AD89D3C6B9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1531" y="4279220"/>
            <a:ext cx="4959503" cy="2479752"/>
          </a:xfrm>
          <a:prstGeom prst="rect">
            <a:avLst/>
          </a:prstGeom>
        </p:spPr>
      </p:pic>
    </p:spTree>
    <p:extLst>
      <p:ext uri="{BB962C8B-B14F-4D97-AF65-F5344CB8AC3E}">
        <p14:creationId xmlns:p14="http://schemas.microsoft.com/office/powerpoint/2010/main" val="2776141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1586444"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HNSW</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mc:AlternateContent xmlns:mc="http://schemas.openxmlformats.org/markup-compatibility/2006">
        <mc:Choice xmlns:a14="http://schemas.microsoft.com/office/drawing/2010/main" Requires="a14">
          <p:sp>
            <p:nvSpPr>
              <p:cNvPr id="32" name="内容占位符 5">
                <a:extLst>
                  <a:ext uri="{FF2B5EF4-FFF2-40B4-BE49-F238E27FC236}">
                    <a16:creationId xmlns:a16="http://schemas.microsoft.com/office/drawing/2014/main" id="{5CA9E5F9-7BD2-FC9C-07C0-29FE1AEDF0FB}"/>
                  </a:ext>
                </a:extLst>
              </p:cNvPr>
              <p:cNvSpPr>
                <a:spLocks noGrp="1"/>
              </p:cNvSpPr>
              <p:nvPr>
                <p:ph sz="half" idx="1"/>
              </p:nvPr>
            </p:nvSpPr>
            <p:spPr>
              <a:xfrm>
                <a:off x="355725" y="1741604"/>
                <a:ext cx="11555505" cy="1668163"/>
              </a:xfrm>
              <a:ln w="38100">
                <a:noFill/>
              </a:ln>
            </p:spPr>
            <p:txBody>
              <a:bodyPr>
                <a:noAutofit/>
              </a:bodyPr>
              <a:lstStyle/>
              <a:p>
                <a:pPr marL="239106">
                  <a:lnSpc>
                    <a:spcPct val="150000"/>
                  </a:lnSpc>
                  <a:spcBef>
                    <a:spcPts val="1600"/>
                  </a:spcBef>
                  <a:buClr>
                    <a:srgbClr val="93D050"/>
                  </a:buClr>
                </a:pPr>
                <a:r>
                  <a:rPr lang="en-US" altLang="zh-CN" sz="2000" dirty="0">
                    <a:latin typeface="Cambria" panose="02040503050406030204" pitchFamily="18" charset="0"/>
                    <a:cs typeface="Times New Roman" panose="02020603050405020304" pitchFamily="18" charset="0"/>
                  </a:rPr>
                  <a:t>HNSW </a:t>
                </a:r>
                <a:r>
                  <a:rPr lang="zh-CN" altLang="en-US" sz="2000" dirty="0">
                    <a:latin typeface="Cambria" panose="02040503050406030204" pitchFamily="18" charset="0"/>
                    <a:cs typeface="Times New Roman" panose="02020603050405020304" pitchFamily="18" charset="0"/>
                  </a:rPr>
                  <a:t>分层图结构解决遍历效率低，修复每个节点邻居数量上限，搜索复杂度降低 </a:t>
                </a:r>
                <a14:m>
                  <m:oMath xmlns:m="http://schemas.openxmlformats.org/officeDocument/2006/math">
                    <m:r>
                      <m:rPr>
                        <m:sty m:val="p"/>
                      </m:rPr>
                      <a:rPr lang="en-US" altLang="zh-CN" sz="2000" b="0" i="0" dirty="0" smtClean="0">
                        <a:latin typeface="Cambria Math" panose="02040503050406030204" pitchFamily="18" charset="0"/>
                        <a:cs typeface="Times New Roman" panose="02020603050405020304" pitchFamily="18" charset="0"/>
                      </a:rPr>
                      <m:t>l</m:t>
                    </m:r>
                    <m:r>
                      <a:rPr lang="en-US" altLang="zh-CN" sz="2000" dirty="0">
                        <a:latin typeface="Cambria Math" panose="02040503050406030204" pitchFamily="18" charset="0"/>
                        <a:cs typeface="Times New Roman" panose="02020603050405020304" pitchFamily="18" charset="0"/>
                      </a:rPr>
                      <m:t>𝑜𝑔</m:t>
                    </m:r>
                    <m:d>
                      <m:dPr>
                        <m:ctrlPr>
                          <a:rPr lang="en-US" altLang="zh-CN" sz="2000" i="1" dirty="0">
                            <a:latin typeface="Cambria Math" panose="02040503050406030204" pitchFamily="18" charset="0"/>
                            <a:cs typeface="Times New Roman" panose="02020603050405020304" pitchFamily="18" charset="0"/>
                          </a:rPr>
                        </m:ctrlPr>
                      </m:dPr>
                      <m:e>
                        <m:r>
                          <a:rPr lang="en-US" altLang="zh-CN" sz="2000" dirty="0">
                            <a:latin typeface="Cambria Math" panose="02040503050406030204" pitchFamily="18" charset="0"/>
                            <a:cs typeface="Times New Roman" panose="02020603050405020304" pitchFamily="18" charset="0"/>
                          </a:rPr>
                          <m:t>𝑚</m:t>
                        </m:r>
                      </m:e>
                    </m:d>
                  </m:oMath>
                </a14:m>
                <a:endParaRPr lang="en-US" altLang="zh-CN" sz="2000" dirty="0">
                  <a:latin typeface="Cambria" panose="02040503050406030204" pitchFamily="18" charset="0"/>
                  <a:cs typeface="Times New Roman" panose="02020603050405020304" pitchFamily="18" charset="0"/>
                </a:endParaRPr>
              </a:p>
              <a:p>
                <a:pPr>
                  <a:lnSpc>
                    <a:spcPct val="150000"/>
                  </a:lnSpc>
                  <a:buClr>
                    <a:srgbClr val="94D050"/>
                  </a:buClr>
                </a:pPr>
                <a:r>
                  <a:rPr lang="zh-CN" altLang="en-US" sz="2000" dirty="0">
                    <a:latin typeface="Cambria" panose="02040503050406030204" pitchFamily="18" charset="0"/>
                    <a:cs typeface="Times New Roman" panose="02020603050405020304" pitchFamily="18" charset="0"/>
                  </a:rPr>
                  <a:t>图结构：将图分为多层，每一层作为一个小世界，图中节点相互连接，每层节点都与上层节点相连</a:t>
                </a:r>
                <a:endParaRPr lang="en-US" altLang="zh-CN" sz="2000" dirty="0">
                  <a:latin typeface="Cambria" panose="02040503050406030204" pitchFamily="18" charset="0"/>
                  <a:cs typeface="Times New Roman" panose="02020603050405020304" pitchFamily="18" charset="0"/>
                </a:endParaRPr>
              </a:p>
              <a:p>
                <a:pPr>
                  <a:lnSpc>
                    <a:spcPct val="150000"/>
                  </a:lnSpc>
                  <a:buClr>
                    <a:srgbClr val="94D050"/>
                  </a:buClr>
                </a:pPr>
                <a:r>
                  <a:rPr lang="zh-CN" altLang="en-US" sz="2000" dirty="0">
                    <a:latin typeface="Cambria" panose="02040503050406030204" pitchFamily="18" charset="0"/>
                    <a:cs typeface="Times New Roman" panose="02020603050405020304" pitchFamily="18" charset="0"/>
                  </a:rPr>
                  <a:t>构图：按距离相似度将近邻分成不同层，长边在顶层，层数越低边越短，最底层构成完整图</a:t>
                </a:r>
                <a:endParaRPr lang="en-US" altLang="zh-CN" sz="2000" dirty="0">
                  <a:latin typeface="Cambria" panose="02040503050406030204" pitchFamily="18" charset="0"/>
                  <a:cs typeface="Times New Roman" panose="02020603050405020304" pitchFamily="18" charset="0"/>
                </a:endParaRPr>
              </a:p>
            </p:txBody>
          </p:sp>
        </mc:Choice>
        <mc:Fallback>
          <p:sp>
            <p:nvSpPr>
              <p:cNvPr id="32" name="内容占位符 5">
                <a:extLst>
                  <a:ext uri="{FF2B5EF4-FFF2-40B4-BE49-F238E27FC236}">
                    <a16:creationId xmlns:a16="http://schemas.microsoft.com/office/drawing/2014/main" id="{5CA9E5F9-7BD2-FC9C-07C0-29FE1AEDF0FB}"/>
                  </a:ext>
                </a:extLst>
              </p:cNvPr>
              <p:cNvSpPr>
                <a:spLocks noGrp="1" noRot="1" noChangeAspect="1" noMove="1" noResize="1" noEditPoints="1" noAdjustHandles="1" noChangeArrowheads="1" noChangeShapeType="1" noTextEdit="1"/>
              </p:cNvSpPr>
              <p:nvPr>
                <p:ph sz="half" idx="1"/>
              </p:nvPr>
            </p:nvSpPr>
            <p:spPr>
              <a:xfrm>
                <a:off x="355725" y="1741604"/>
                <a:ext cx="11555505" cy="1668163"/>
              </a:xfrm>
              <a:blipFill>
                <a:blip r:embed="rId3"/>
                <a:stretch>
                  <a:fillRect l="-329" b="-6061"/>
                </a:stretch>
              </a:blipFill>
              <a:ln w="38100">
                <a:noFill/>
              </a:ln>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A97C6F94-392B-8671-ADDC-07688CFE0B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5919" y="3429000"/>
            <a:ext cx="6286325" cy="3405093"/>
          </a:xfrm>
          <a:prstGeom prst="rect">
            <a:avLst/>
          </a:prstGeom>
        </p:spPr>
      </p:pic>
    </p:spTree>
    <p:extLst>
      <p:ext uri="{BB962C8B-B14F-4D97-AF65-F5344CB8AC3E}">
        <p14:creationId xmlns:p14="http://schemas.microsoft.com/office/powerpoint/2010/main" val="118804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1586444"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HNSW</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mc:AlternateContent xmlns:mc="http://schemas.openxmlformats.org/markup-compatibility/2006" xmlns:a14="http://schemas.microsoft.com/office/drawing/2010/main">
        <mc:Choice Requires="a14">
          <p:sp>
            <p:nvSpPr>
              <p:cNvPr id="32" name="内容占位符 5">
                <a:extLst>
                  <a:ext uri="{FF2B5EF4-FFF2-40B4-BE49-F238E27FC236}">
                    <a16:creationId xmlns:a16="http://schemas.microsoft.com/office/drawing/2014/main" id="{5CA9E5F9-7BD2-FC9C-07C0-29FE1AEDF0FB}"/>
                  </a:ext>
                </a:extLst>
              </p:cNvPr>
              <p:cNvSpPr>
                <a:spLocks noGrp="1"/>
              </p:cNvSpPr>
              <p:nvPr>
                <p:ph sz="half" idx="1"/>
              </p:nvPr>
            </p:nvSpPr>
            <p:spPr>
              <a:xfrm>
                <a:off x="321148" y="1734789"/>
                <a:ext cx="6112328" cy="1816593"/>
              </a:xfrm>
              <a:ln w="38100">
                <a:noFill/>
              </a:ln>
            </p:spPr>
            <p:txBody>
              <a:bodyPr>
                <a:noAutofit/>
              </a:bodyPr>
              <a:lstStyle/>
              <a:p>
                <a:pPr marL="239106">
                  <a:lnSpc>
                    <a:spcPct val="150000"/>
                  </a:lnSpc>
                  <a:spcBef>
                    <a:spcPts val="0"/>
                  </a:spcBef>
                  <a:buClr>
                    <a:srgbClr val="93D050"/>
                  </a:buClr>
                </a:pPr>
                <a:r>
                  <a:rPr lang="zh-CN" altLang="en-US" sz="2400" dirty="0">
                    <a:latin typeface="Cambria" panose="02040503050406030204" pitchFamily="18" charset="0"/>
                    <a:cs typeface="Times New Roman" panose="02020603050405020304" pitchFamily="18" charset="0"/>
                  </a:rPr>
                  <a:t>检索：</a:t>
                </a:r>
                <a:endParaRPr lang="en-US" altLang="zh-CN" sz="2400" dirty="0">
                  <a:latin typeface="Cambria" panose="02040503050406030204" pitchFamily="18" charset="0"/>
                  <a:cs typeface="Times New Roman" panose="02020603050405020304" pitchFamily="18" charset="0"/>
                </a:endParaRPr>
              </a:p>
              <a:p>
                <a:pPr marL="696306" lvl="2">
                  <a:lnSpc>
                    <a:spcPct val="150000"/>
                  </a:lnSpc>
                  <a:spcBef>
                    <a:spcPts val="0"/>
                  </a:spcBef>
                  <a:buClr>
                    <a:srgbClr val="93D050"/>
                  </a:buClr>
                </a:pPr>
                <a:r>
                  <a:rPr lang="zh-CN" altLang="en-US" sz="1800" dirty="0">
                    <a:latin typeface="Cambria" panose="02040503050406030204" pitchFamily="18" charset="0"/>
                    <a:cs typeface="Times New Roman" panose="02020603050405020304" pitchFamily="18" charset="0"/>
                  </a:rPr>
                  <a:t>从最高层  </a:t>
                </a:r>
                <a14:m>
                  <m:oMath xmlns:m="http://schemas.openxmlformats.org/officeDocument/2006/math">
                    <m:r>
                      <a:rPr lang="en-US" altLang="zh-CN" sz="1800" dirty="0">
                        <a:latin typeface="Cambria Math" panose="02040503050406030204" pitchFamily="18" charset="0"/>
                        <a:cs typeface="Times New Roman" panose="02020603050405020304" pitchFamily="18" charset="0"/>
                      </a:rPr>
                      <m:t>𝑙</m:t>
                    </m:r>
                  </m:oMath>
                </a14:m>
                <a:r>
                  <a:rPr lang="zh-CN" altLang="en-US" sz="1800" dirty="0">
                    <a:latin typeface="Cambria" panose="02040503050406030204" pitchFamily="18" charset="0"/>
                    <a:cs typeface="Times New Roman" panose="02020603050405020304" pitchFamily="18" charset="0"/>
                  </a:rPr>
                  <a:t> 开始沿最长边检索</a:t>
                </a:r>
                <a:endParaRPr lang="en-US" altLang="zh-CN" sz="1800" dirty="0">
                  <a:latin typeface="Cambria" panose="02040503050406030204" pitchFamily="18" charset="0"/>
                  <a:cs typeface="Times New Roman" panose="02020603050405020304" pitchFamily="18" charset="0"/>
                </a:endParaRPr>
              </a:p>
              <a:p>
                <a:pPr marL="696306" lvl="2">
                  <a:lnSpc>
                    <a:spcPct val="150000"/>
                  </a:lnSpc>
                  <a:spcBef>
                    <a:spcPts val="0"/>
                  </a:spcBef>
                  <a:buClr>
                    <a:srgbClr val="93D050"/>
                  </a:buClr>
                </a:pPr>
                <a:r>
                  <a:rPr lang="zh-CN" altLang="en-US" sz="1800" dirty="0">
                    <a:latin typeface="Cambria" panose="02040503050406030204" pitchFamily="18" charset="0"/>
                    <a:cs typeface="Times New Roman" panose="02020603050405020304" pitchFamily="18" charset="0"/>
                  </a:rPr>
                  <a:t>当前节点 </a:t>
                </a:r>
                <a14:m>
                  <m:oMath xmlns:m="http://schemas.openxmlformats.org/officeDocument/2006/math">
                    <m:r>
                      <a:rPr lang="en-US" altLang="zh-CN" sz="1800" dirty="0">
                        <a:latin typeface="Cambria Math" panose="02040503050406030204" pitchFamily="18" charset="0"/>
                        <a:cs typeface="Times New Roman" panose="02020603050405020304" pitchFamily="18" charset="0"/>
                      </a:rPr>
                      <m:t>𝑛</m:t>
                    </m:r>
                  </m:oMath>
                </a14:m>
                <a:r>
                  <a:rPr lang="zh-CN" altLang="en-US" sz="1800" dirty="0">
                    <a:latin typeface="Cambria" panose="02040503050406030204" pitchFamily="18" charset="0"/>
                    <a:cs typeface="Times New Roman" panose="02020603050405020304" pitchFamily="18" charset="0"/>
                  </a:rPr>
                  <a:t> 值超出向量相似度，转移下一层图 </a:t>
                </a:r>
                <a14:m>
                  <m:oMath xmlns:m="http://schemas.openxmlformats.org/officeDocument/2006/math">
                    <m:r>
                      <a:rPr lang="en-US" altLang="zh-CN" sz="1800" dirty="0">
                        <a:latin typeface="Cambria Math" panose="02040503050406030204" pitchFamily="18" charset="0"/>
                        <a:cs typeface="Times New Roman" panose="02020603050405020304" pitchFamily="18" charset="0"/>
                      </a:rPr>
                      <m:t>𝑙</m:t>
                    </m:r>
                    <m:r>
                      <a:rPr lang="en-US" altLang="zh-CN" sz="1800" dirty="0">
                        <a:latin typeface="Cambria Math" panose="02040503050406030204" pitchFamily="18" charset="0"/>
                        <a:cs typeface="Times New Roman" panose="02020603050405020304" pitchFamily="18" charset="0"/>
                      </a:rPr>
                      <m:t>−1</m:t>
                    </m:r>
                  </m:oMath>
                </a14:m>
                <a:endParaRPr lang="en-US" altLang="zh-CN" sz="1800" dirty="0">
                  <a:latin typeface="Cambria" panose="02040503050406030204" pitchFamily="18" charset="0"/>
                  <a:cs typeface="Times New Roman" panose="02020603050405020304" pitchFamily="18" charset="0"/>
                </a:endParaRPr>
              </a:p>
              <a:p>
                <a:pPr marL="696306" lvl="2">
                  <a:lnSpc>
                    <a:spcPct val="150000"/>
                  </a:lnSpc>
                  <a:spcBef>
                    <a:spcPts val="0"/>
                  </a:spcBef>
                  <a:buClr>
                    <a:srgbClr val="93D050"/>
                  </a:buClr>
                </a:pPr>
                <a:r>
                  <a:rPr lang="zh-CN" altLang="en-US" sz="1800" dirty="0">
                    <a:latin typeface="Cambria" panose="02040503050406030204" pitchFamily="18" charset="0"/>
                    <a:cs typeface="Times New Roman" panose="02020603050405020304" pitchFamily="18" charset="0"/>
                  </a:rPr>
                  <a:t>在  </a:t>
                </a:r>
                <a14:m>
                  <m:oMath xmlns:m="http://schemas.openxmlformats.org/officeDocument/2006/math">
                    <m:r>
                      <a:rPr lang="en-US" altLang="zh-CN" sz="1800" dirty="0">
                        <a:latin typeface="Cambria Math" panose="02040503050406030204" pitchFamily="18" charset="0"/>
                        <a:cs typeface="Times New Roman" panose="02020603050405020304" pitchFamily="18" charset="0"/>
                      </a:rPr>
                      <m:t>𝑙</m:t>
                    </m:r>
                    <m:r>
                      <a:rPr lang="en-US" altLang="zh-CN" sz="1800" dirty="0">
                        <a:latin typeface="Cambria Math" panose="02040503050406030204" pitchFamily="18" charset="0"/>
                        <a:cs typeface="Times New Roman" panose="02020603050405020304" pitchFamily="18" charset="0"/>
                      </a:rPr>
                      <m:t>−1</m:t>
                    </m:r>
                  </m:oMath>
                </a14:m>
                <a:r>
                  <a:rPr lang="zh-CN" altLang="en-US" sz="1800" dirty="0">
                    <a:latin typeface="Cambria" panose="02040503050406030204" pitchFamily="18" charset="0"/>
                    <a:cs typeface="Times New Roman" panose="02020603050405020304" pitchFamily="18" charset="0"/>
                  </a:rPr>
                  <a:t> 层图回退到 </a:t>
                </a:r>
                <a14:m>
                  <m:oMath xmlns:m="http://schemas.openxmlformats.org/officeDocument/2006/math">
                    <m:r>
                      <a:rPr lang="en-US" altLang="zh-CN" sz="1800" dirty="0">
                        <a:latin typeface="Cambria Math" panose="02040503050406030204" pitchFamily="18" charset="0"/>
                        <a:cs typeface="Times New Roman" panose="02020603050405020304" pitchFamily="18" charset="0"/>
                      </a:rPr>
                      <m:t>𝑙</m:t>
                    </m:r>
                  </m:oMath>
                </a14:m>
                <a:r>
                  <a:rPr lang="zh-CN" altLang="en-US" sz="1800" dirty="0">
                    <a:latin typeface="Cambria" panose="02040503050406030204" pitchFamily="18" charset="0"/>
                    <a:cs typeface="Times New Roman" panose="02020603050405020304" pitchFamily="18" charset="0"/>
                  </a:rPr>
                  <a:t> 层图 </a:t>
                </a:r>
                <a14:m>
                  <m:oMath xmlns:m="http://schemas.openxmlformats.org/officeDocument/2006/math">
                    <m:r>
                      <a:rPr lang="en-US" altLang="zh-CN" sz="1800" dirty="0">
                        <a:latin typeface="Cambria Math" panose="02040503050406030204" pitchFamily="18" charset="0"/>
                        <a:cs typeface="Times New Roman" panose="02020603050405020304" pitchFamily="18" charset="0"/>
                      </a:rPr>
                      <m:t>𝑛</m:t>
                    </m:r>
                  </m:oMath>
                </a14:m>
                <a:r>
                  <a:rPr lang="zh-CN" altLang="en-US" sz="1800" dirty="0">
                    <a:latin typeface="Cambria" panose="02040503050406030204" pitchFamily="18" charset="0"/>
                    <a:cs typeface="Times New Roman" panose="02020603050405020304" pitchFamily="18" charset="0"/>
                  </a:rPr>
                  <a:t> 点沿最长边检索</a:t>
                </a:r>
              </a:p>
            </p:txBody>
          </p:sp>
        </mc:Choice>
        <mc:Fallback xmlns="">
          <p:sp>
            <p:nvSpPr>
              <p:cNvPr id="32" name="内容占位符 5">
                <a:extLst>
                  <a:ext uri="{FF2B5EF4-FFF2-40B4-BE49-F238E27FC236}">
                    <a16:creationId xmlns:a16="http://schemas.microsoft.com/office/drawing/2014/main" id="{5CA9E5F9-7BD2-FC9C-07C0-29FE1AEDF0FB}"/>
                  </a:ext>
                </a:extLst>
              </p:cNvPr>
              <p:cNvSpPr>
                <a:spLocks noGrp="1" noRot="1" noChangeAspect="1" noMove="1" noResize="1" noEditPoints="1" noAdjustHandles="1" noChangeArrowheads="1" noChangeShapeType="1" noTextEdit="1"/>
              </p:cNvSpPr>
              <p:nvPr>
                <p:ph sz="half" idx="1"/>
              </p:nvPr>
            </p:nvSpPr>
            <p:spPr>
              <a:xfrm>
                <a:off x="321148" y="1734789"/>
                <a:ext cx="6112328" cy="1816593"/>
              </a:xfrm>
              <a:blipFill>
                <a:blip r:embed="rId3"/>
                <a:stretch>
                  <a:fillRect l="-1245" b="-6250"/>
                </a:stretch>
              </a:blipFill>
              <a:ln w="38100">
                <a:noFill/>
              </a:ln>
            </p:spPr>
            <p:txBody>
              <a:bodyPr/>
              <a:lstStyle/>
              <a:p>
                <a:r>
                  <a:rPr lang="zh-CN" altLang="en-US">
                    <a:noFill/>
                  </a:rPr>
                  <a:t> </a:t>
                </a:r>
              </a:p>
            </p:txBody>
          </p:sp>
        </mc:Fallback>
      </mc:AlternateContent>
      <p:pic>
        <p:nvPicPr>
          <p:cNvPr id="28" name="图片 27">
            <a:extLst>
              <a:ext uri="{FF2B5EF4-FFF2-40B4-BE49-F238E27FC236}">
                <a16:creationId xmlns:a16="http://schemas.microsoft.com/office/drawing/2014/main" id="{48D2069B-1581-16C1-1C14-A656169DB9D9}"/>
              </a:ext>
            </a:extLst>
          </p:cNvPr>
          <p:cNvPicPr>
            <a:picLocks noChangeAspect="1"/>
          </p:cNvPicPr>
          <p:nvPr/>
        </p:nvPicPr>
        <p:blipFill>
          <a:blip r:embed="rId4"/>
          <a:stretch>
            <a:fillRect/>
          </a:stretch>
        </p:blipFill>
        <p:spPr>
          <a:xfrm>
            <a:off x="908326" y="3551383"/>
            <a:ext cx="10450302" cy="2721433"/>
          </a:xfrm>
          <a:prstGeom prst="rect">
            <a:avLst/>
          </a:prstGeom>
        </p:spPr>
      </p:pic>
      <p:sp>
        <p:nvSpPr>
          <p:cNvPr id="33" name="文本框 32">
            <a:extLst>
              <a:ext uri="{FF2B5EF4-FFF2-40B4-BE49-F238E27FC236}">
                <a16:creationId xmlns:a16="http://schemas.microsoft.com/office/drawing/2014/main" id="{D329E70C-48E0-5BEA-1B99-3262489E8F44}"/>
              </a:ext>
            </a:extLst>
          </p:cNvPr>
          <p:cNvSpPr txBox="1"/>
          <p:nvPr/>
        </p:nvSpPr>
        <p:spPr>
          <a:xfrm>
            <a:off x="6871955" y="2415259"/>
            <a:ext cx="5122352" cy="879087"/>
          </a:xfrm>
          <a:prstGeom prst="rect">
            <a:avLst/>
          </a:prstGeom>
          <a:noFill/>
        </p:spPr>
        <p:txBody>
          <a:bodyPr wrap="square">
            <a:spAutoFit/>
          </a:bodyPr>
          <a:lstStyle/>
          <a:p>
            <a:pPr marL="239106" indent="-228600">
              <a:lnSpc>
                <a:spcPct val="150000"/>
              </a:lnSpc>
              <a:buClr>
                <a:srgbClr val="93D050"/>
              </a:buClr>
              <a:buFont typeface="Arial" panose="020B0604020202020204" pitchFamily="34" charset="0"/>
              <a:buChar char="•"/>
            </a:pPr>
            <a:r>
              <a:rPr lang="zh-CN" altLang="en-US" dirty="0">
                <a:latin typeface="Cambria" panose="02040503050406030204" pitchFamily="18" charset="0"/>
                <a:cs typeface="Times New Roman" panose="02020603050405020304" pitchFamily="18" charset="0"/>
              </a:rPr>
              <a:t>特点：搜索速度较高，但内存开销较大</a:t>
            </a:r>
            <a:endParaRPr lang="en-US" altLang="zh-CN" dirty="0">
              <a:latin typeface="Cambria" panose="02040503050406030204" pitchFamily="18" charset="0"/>
              <a:cs typeface="Times New Roman" panose="02020603050405020304" pitchFamily="18" charset="0"/>
            </a:endParaRPr>
          </a:p>
          <a:p>
            <a:pPr marL="239106" indent="-228600">
              <a:lnSpc>
                <a:spcPct val="150000"/>
              </a:lnSpc>
              <a:buClr>
                <a:srgbClr val="93D050"/>
              </a:buClr>
              <a:buFont typeface="Arial" panose="020B0604020202020204" pitchFamily="34" charset="0"/>
              <a:buChar char="•"/>
            </a:pPr>
            <a:r>
              <a:rPr lang="zh-CN" altLang="en-US" dirty="0">
                <a:latin typeface="Cambria" panose="02040503050406030204" pitchFamily="18" charset="0"/>
                <a:cs typeface="Times New Roman" panose="02020603050405020304" pitchFamily="18" charset="0"/>
              </a:rPr>
              <a:t>内存：存储所有向量，还需维护多层图结构</a:t>
            </a:r>
          </a:p>
        </p:txBody>
      </p:sp>
    </p:spTree>
    <p:extLst>
      <p:ext uri="{BB962C8B-B14F-4D97-AF65-F5344CB8AC3E}">
        <p14:creationId xmlns:p14="http://schemas.microsoft.com/office/powerpoint/2010/main" val="204428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4212410"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Cluster-based Indexing</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31" name="图片 30">
            <a:extLst>
              <a:ext uri="{FF2B5EF4-FFF2-40B4-BE49-F238E27FC236}">
                <a16:creationId xmlns:a16="http://schemas.microsoft.com/office/drawing/2014/main" id="{3D9D8D02-8EFD-E049-7F84-8C0C1049A5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1735" y="1612400"/>
            <a:ext cx="2849332" cy="4551017"/>
          </a:xfrm>
          <a:prstGeom prst="rect">
            <a:avLst/>
          </a:prstGeom>
        </p:spPr>
      </p:pic>
      <p:sp>
        <p:nvSpPr>
          <p:cNvPr id="32" name="内容占位符 3">
            <a:extLst>
              <a:ext uri="{FF2B5EF4-FFF2-40B4-BE49-F238E27FC236}">
                <a16:creationId xmlns:a16="http://schemas.microsoft.com/office/drawing/2014/main" id="{42E6B5B7-2847-9AE6-2F43-8E56C13848FB}"/>
              </a:ext>
            </a:extLst>
          </p:cNvPr>
          <p:cNvSpPr>
            <a:spLocks noGrp="1"/>
          </p:cNvSpPr>
          <p:nvPr>
            <p:ph sz="half" idx="1"/>
          </p:nvPr>
        </p:nvSpPr>
        <p:spPr>
          <a:xfrm>
            <a:off x="335283" y="1893714"/>
            <a:ext cx="8254442" cy="891249"/>
          </a:xfrm>
        </p:spPr>
        <p:txBody>
          <a:bodyPr>
            <a:noAutofit/>
          </a:bodyPr>
          <a:lstStyle/>
          <a:p>
            <a:pPr>
              <a:lnSpc>
                <a:spcPct val="15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倒排文件索引：将向量空间划分为多格 </a:t>
            </a:r>
            <a:r>
              <a:rPr lang="en-US" altLang="zh-CN" sz="2200" dirty="0">
                <a:latin typeface="Cambria" panose="02040503050406030204" pitchFamily="18" charset="0"/>
                <a:cs typeface="Times New Roman" panose="02020603050405020304" pitchFamily="18" charset="0"/>
              </a:rPr>
              <a:t>Voronoi</a:t>
            </a:r>
            <a:r>
              <a:rPr lang="zh-CN" altLang="en-US" sz="2200" dirty="0">
                <a:latin typeface="Cambria" panose="02040503050406030204" pitchFamily="18" charset="0"/>
                <a:cs typeface="Times New Roman" panose="02020603050405020304" pitchFamily="18" charset="0"/>
              </a:rPr>
              <a:t> 单元，单元以聚类相同的方式建立倒排索引表，以减少搜索空间</a:t>
            </a:r>
            <a:endParaRPr lang="en-US" altLang="zh-CN" sz="2200" dirty="0">
              <a:latin typeface="Cambria" panose="02040503050406030204" pitchFamily="18" charset="0"/>
              <a:cs typeface="Times New Roman" panose="02020603050405020304" pitchFamily="18" charset="0"/>
            </a:endParaRPr>
          </a:p>
        </p:txBody>
      </p:sp>
      <p:sp>
        <p:nvSpPr>
          <p:cNvPr id="33" name="内容占位符 3">
            <a:extLst>
              <a:ext uri="{FF2B5EF4-FFF2-40B4-BE49-F238E27FC236}">
                <a16:creationId xmlns:a16="http://schemas.microsoft.com/office/drawing/2014/main" id="{D54D6875-55BD-80FE-C181-DD635286ED5B}"/>
              </a:ext>
            </a:extLst>
          </p:cNvPr>
          <p:cNvSpPr txBox="1">
            <a:spLocks/>
          </p:cNvSpPr>
          <p:nvPr/>
        </p:nvSpPr>
        <p:spPr>
          <a:xfrm>
            <a:off x="335283" y="3691053"/>
            <a:ext cx="8254442" cy="2561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典型算法：</a:t>
            </a:r>
            <a:r>
              <a:rPr lang="en-US" altLang="zh-CN" sz="2200" dirty="0">
                <a:latin typeface="Cambria" panose="02040503050406030204" pitchFamily="18" charset="0"/>
                <a:cs typeface="Times New Roman" panose="02020603050405020304" pitchFamily="18" charset="0"/>
              </a:rPr>
              <a:t>IVF</a:t>
            </a: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优缺点：</a:t>
            </a:r>
            <a:endParaRPr lang="en-US" altLang="zh-CN" sz="22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有助于设计快速缩小感兴趣相似区域的搜索算法</a:t>
            </a:r>
            <a:endParaRPr lang="en-US" altLang="zh-CN" sz="1800" dirty="0">
              <a:latin typeface="Cambria" panose="02040503050406030204" pitchFamily="18" charset="0"/>
              <a:cs typeface="Times New Roman" panose="02020603050405020304" pitchFamily="18" charset="0"/>
            </a:endParaRPr>
          </a:p>
          <a:p>
            <a:pPr lvl="1">
              <a:lnSpc>
                <a:spcPct val="100000"/>
              </a:lnSpc>
              <a:spcBef>
                <a:spcPts val="1600"/>
              </a:spcBef>
              <a:buClr>
                <a:srgbClr val="93D050"/>
              </a:buClr>
            </a:pPr>
            <a:r>
              <a:rPr lang="zh-CN" altLang="en-US" sz="1800" dirty="0">
                <a:latin typeface="Cambria" panose="02040503050406030204" pitchFamily="18" charset="0"/>
                <a:cs typeface="Times New Roman" panose="02020603050405020304" pitchFamily="18" charset="0"/>
              </a:rPr>
              <a:t>对于海量数据，细分向量空间会变慢</a:t>
            </a:r>
            <a:endParaRPr lang="en-US" altLang="zh-CN" sz="1800" dirty="0">
              <a:latin typeface="Cambria" panose="02040503050406030204" pitchFamily="18" charset="0"/>
              <a:cs typeface="Times New Roman" panose="02020603050405020304" pitchFamily="18" charset="0"/>
            </a:endParaRPr>
          </a:p>
          <a:p>
            <a:pPr>
              <a:lnSpc>
                <a:spcPct val="100000"/>
              </a:lnSpc>
              <a:spcBef>
                <a:spcPts val="1600"/>
              </a:spcBef>
              <a:buClr>
                <a:srgbClr val="93D050"/>
              </a:buClr>
            </a:pPr>
            <a:r>
              <a:rPr lang="zh-CN" altLang="en-US" sz="2200" dirty="0">
                <a:latin typeface="Cambria" panose="02040503050406030204" pitchFamily="18" charset="0"/>
                <a:cs typeface="Times New Roman" panose="02020603050405020304" pitchFamily="18" charset="0"/>
              </a:rPr>
              <a:t>改进点：</a:t>
            </a:r>
            <a:r>
              <a:rPr lang="en-US" altLang="zh-CN" sz="2200" dirty="0">
                <a:latin typeface="Cambria" panose="02040503050406030204" pitchFamily="18" charset="0"/>
                <a:cs typeface="Times New Roman" panose="02020603050405020304" pitchFamily="18" charset="0"/>
              </a:rPr>
              <a:t>IVF</a:t>
            </a:r>
            <a:r>
              <a:rPr lang="zh-CN" altLang="en-US" sz="2200" dirty="0">
                <a:latin typeface="Cambria" panose="02040503050406030204" pitchFamily="18" charset="0"/>
                <a:cs typeface="Times New Roman" panose="02020603050405020304" pitchFamily="18" charset="0"/>
              </a:rPr>
              <a:t> 常与 </a:t>
            </a:r>
            <a:r>
              <a:rPr lang="en-US" altLang="zh-CN" sz="2200" dirty="0">
                <a:latin typeface="Cambria" panose="02040503050406030204" pitchFamily="18" charset="0"/>
                <a:cs typeface="Times New Roman" panose="02020603050405020304" pitchFamily="18" charset="0"/>
              </a:rPr>
              <a:t>PQ</a:t>
            </a:r>
            <a:r>
              <a:rPr lang="zh-CN" altLang="en-US" sz="2200" dirty="0">
                <a:latin typeface="Cambria" panose="02040503050406030204" pitchFamily="18" charset="0"/>
                <a:cs typeface="Times New Roman" panose="02020603050405020304" pitchFamily="18" charset="0"/>
              </a:rPr>
              <a:t> 等量化方法结合以提高性能</a:t>
            </a:r>
            <a:endParaRPr lang="en-US" altLang="zh-CN" sz="22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98319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2935300"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ANN: K-Means</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28674" name="Picture 2" descr="kmeans">
            <a:extLst>
              <a:ext uri="{FF2B5EF4-FFF2-40B4-BE49-F238E27FC236}">
                <a16:creationId xmlns:a16="http://schemas.microsoft.com/office/drawing/2014/main" id="{19C18F5E-3D48-1A56-33E2-4CA0FC617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950" y="3930943"/>
            <a:ext cx="4786902" cy="2788862"/>
          </a:xfrm>
          <a:prstGeom prst="rect">
            <a:avLst/>
          </a:prstGeom>
          <a:noFill/>
          <a:extLst>
            <a:ext uri="{909E8E84-426E-40DD-AFC4-6F175D3DCCD1}">
              <a14:hiddenFill xmlns:a14="http://schemas.microsoft.com/office/drawing/2010/main">
                <a:solidFill>
                  <a:srgbClr val="FFFFFF"/>
                </a:solidFill>
              </a14:hiddenFill>
            </a:ext>
          </a:extLst>
        </p:spPr>
      </p:pic>
      <p:sp>
        <p:nvSpPr>
          <p:cNvPr id="32" name="内容占位符 3">
            <a:extLst>
              <a:ext uri="{FF2B5EF4-FFF2-40B4-BE49-F238E27FC236}">
                <a16:creationId xmlns:a16="http://schemas.microsoft.com/office/drawing/2014/main" id="{B94AECBF-0364-7CC0-6C35-90B476656712}"/>
              </a:ext>
            </a:extLst>
          </p:cNvPr>
          <p:cNvSpPr txBox="1">
            <a:spLocks/>
          </p:cNvSpPr>
          <p:nvPr/>
        </p:nvSpPr>
        <p:spPr>
          <a:xfrm>
            <a:off x="342748" y="1552241"/>
            <a:ext cx="11641475" cy="23594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buClr>
                <a:srgbClr val="94D050"/>
              </a:buClr>
            </a:pPr>
            <a:r>
              <a:rPr lang="en-US" altLang="zh-CN" sz="2200" dirty="0">
                <a:latin typeface="Cambria" panose="02040503050406030204" pitchFamily="18" charset="0"/>
                <a:cs typeface="Times New Roman" panose="02020603050405020304" pitchFamily="18" charset="0"/>
              </a:rPr>
              <a:t>K-Means </a:t>
            </a:r>
            <a:r>
              <a:rPr lang="zh-CN" altLang="en-US" sz="2200" dirty="0">
                <a:latin typeface="Cambria" panose="02040503050406030204" pitchFamily="18" charset="0"/>
                <a:cs typeface="Times New Roman" panose="02020603050405020304" pitchFamily="18" charset="0"/>
              </a:rPr>
              <a:t>聚类算法通过迭代搜索算法，将数据分成 </a:t>
            </a:r>
            <a:r>
              <a:rPr lang="en-US" altLang="zh-CN" sz="2200" dirty="0">
                <a:latin typeface="Cambria" panose="02040503050406030204" pitchFamily="18" charset="0"/>
                <a:cs typeface="Times New Roman" panose="02020603050405020304" pitchFamily="18" charset="0"/>
              </a:rPr>
              <a:t>K</a:t>
            </a:r>
            <a:r>
              <a:rPr lang="zh-CN" altLang="en-US" sz="2200" dirty="0">
                <a:latin typeface="Cambria" panose="02040503050406030204" pitchFamily="18" charset="0"/>
                <a:cs typeface="Times New Roman" panose="02020603050405020304" pitchFamily="18" charset="0"/>
              </a:rPr>
              <a:t> 个类别，以下为算法步骤：</a:t>
            </a:r>
          </a:p>
          <a:p>
            <a:pPr marL="914400" lvl="1" indent="-457200">
              <a:lnSpc>
                <a:spcPct val="100000"/>
              </a:lnSpc>
              <a:spcBef>
                <a:spcPts val="1000"/>
              </a:spcBef>
              <a:buClr>
                <a:srgbClr val="94D050"/>
              </a:buClr>
              <a:buFont typeface="+mj-lt"/>
              <a:buAutoNum type="arabicPeriod"/>
            </a:pPr>
            <a:r>
              <a:rPr lang="zh-CN" altLang="en-US" sz="2000" dirty="0">
                <a:latin typeface="Cambria" panose="02040503050406030204" pitchFamily="18" charset="0"/>
                <a:cs typeface="Times New Roman" panose="02020603050405020304" pitchFamily="18" charset="0"/>
              </a:rPr>
              <a:t>选择 </a:t>
            </a:r>
            <a:r>
              <a:rPr lang="en" altLang="zh-CN" sz="2000" dirty="0">
                <a:latin typeface="Cambria" panose="02040503050406030204" pitchFamily="18" charset="0"/>
                <a:cs typeface="Times New Roman" panose="02020603050405020304" pitchFamily="18" charset="0"/>
              </a:rPr>
              <a:t>k </a:t>
            </a:r>
            <a:r>
              <a:rPr lang="zh-CN" altLang="en-US" sz="2000" dirty="0">
                <a:latin typeface="Cambria" panose="02040503050406030204" pitchFamily="18" charset="0"/>
                <a:cs typeface="Times New Roman" panose="02020603050405020304" pitchFamily="18" charset="0"/>
              </a:rPr>
              <a:t>个初始聚类中心。</a:t>
            </a:r>
          </a:p>
          <a:p>
            <a:pPr marL="914400" lvl="1" indent="-457200">
              <a:lnSpc>
                <a:spcPct val="100000"/>
              </a:lnSpc>
              <a:spcBef>
                <a:spcPts val="1000"/>
              </a:spcBef>
              <a:buClr>
                <a:srgbClr val="94D050"/>
              </a:buClr>
              <a:buFont typeface="+mj-lt"/>
              <a:buAutoNum type="arabicPeriod"/>
            </a:pPr>
            <a:r>
              <a:rPr lang="zh-CN" altLang="en-US" sz="2000" dirty="0">
                <a:latin typeface="Cambria" panose="02040503050406030204" pitchFamily="18" charset="0"/>
                <a:cs typeface="Times New Roman" panose="02020603050405020304" pitchFamily="18" charset="0"/>
              </a:rPr>
              <a:t>将每个数据点分配到最近的聚类中心。</a:t>
            </a:r>
          </a:p>
          <a:p>
            <a:pPr marL="914400" lvl="1" indent="-457200">
              <a:lnSpc>
                <a:spcPct val="100000"/>
              </a:lnSpc>
              <a:spcBef>
                <a:spcPts val="1000"/>
              </a:spcBef>
              <a:buClr>
                <a:srgbClr val="94D050"/>
              </a:buClr>
              <a:buFont typeface="+mj-lt"/>
              <a:buAutoNum type="arabicPeriod"/>
            </a:pPr>
            <a:r>
              <a:rPr lang="zh-CN" altLang="en-US" sz="2000" dirty="0">
                <a:latin typeface="Cambria" panose="02040503050406030204" pitchFamily="18" charset="0"/>
                <a:cs typeface="Times New Roman" panose="02020603050405020304" pitchFamily="18" charset="0"/>
              </a:rPr>
              <a:t>计算每个聚类的新中心。</a:t>
            </a:r>
          </a:p>
          <a:p>
            <a:pPr marL="914400" lvl="1" indent="-457200">
              <a:lnSpc>
                <a:spcPct val="100000"/>
              </a:lnSpc>
              <a:spcBef>
                <a:spcPts val="1000"/>
              </a:spcBef>
              <a:buClr>
                <a:srgbClr val="94D050"/>
              </a:buClr>
              <a:buFont typeface="+mj-lt"/>
              <a:buAutoNum type="arabicPeriod"/>
            </a:pPr>
            <a:r>
              <a:rPr lang="zh-CN" altLang="en-US" sz="2000" dirty="0">
                <a:latin typeface="Cambria" panose="02040503050406030204" pitchFamily="18" charset="0"/>
                <a:cs typeface="Times New Roman" panose="02020603050405020304" pitchFamily="18" charset="0"/>
              </a:rPr>
              <a:t>重复步骤 </a:t>
            </a:r>
            <a:r>
              <a:rPr lang="en-US" altLang="zh-CN" sz="2000" dirty="0">
                <a:latin typeface="Cambria" panose="02040503050406030204" pitchFamily="18" charset="0"/>
                <a:cs typeface="Times New Roman" panose="02020603050405020304" pitchFamily="18" charset="0"/>
              </a:rPr>
              <a:t>2 </a:t>
            </a:r>
            <a:r>
              <a:rPr lang="zh-CN" altLang="en-US" sz="2000" dirty="0">
                <a:latin typeface="Cambria" panose="02040503050406030204" pitchFamily="18" charset="0"/>
                <a:cs typeface="Times New Roman" panose="02020603050405020304" pitchFamily="18" charset="0"/>
              </a:rPr>
              <a:t>和 </a:t>
            </a:r>
            <a:r>
              <a:rPr lang="en-US" altLang="zh-CN" sz="2000" dirty="0">
                <a:latin typeface="Cambria" panose="02040503050406030204" pitchFamily="18" charset="0"/>
                <a:cs typeface="Times New Roman" panose="02020603050405020304" pitchFamily="18" charset="0"/>
              </a:rPr>
              <a:t>3</a:t>
            </a:r>
            <a:r>
              <a:rPr lang="zh-CN" altLang="en-US" sz="2000" dirty="0">
                <a:latin typeface="Cambria" panose="02040503050406030204" pitchFamily="18" charset="0"/>
                <a:cs typeface="Times New Roman" panose="02020603050405020304" pitchFamily="18" charset="0"/>
              </a:rPr>
              <a:t>，直到聚类中心不再改变或达到最大迭代次数。</a:t>
            </a:r>
          </a:p>
        </p:txBody>
      </p:sp>
      <p:pic>
        <p:nvPicPr>
          <p:cNvPr id="33" name="图片 32">
            <a:extLst>
              <a:ext uri="{FF2B5EF4-FFF2-40B4-BE49-F238E27FC236}">
                <a16:creationId xmlns:a16="http://schemas.microsoft.com/office/drawing/2014/main" id="{748D4BAD-A695-6D3E-C368-ADC0AAFDEC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3064" y="4185940"/>
            <a:ext cx="3218124" cy="2426569"/>
          </a:xfrm>
          <a:prstGeom prst="rect">
            <a:avLst/>
          </a:prstGeom>
        </p:spPr>
      </p:pic>
      <p:pic>
        <p:nvPicPr>
          <p:cNvPr id="35" name="图片 34">
            <a:extLst>
              <a:ext uri="{FF2B5EF4-FFF2-40B4-BE49-F238E27FC236}">
                <a16:creationId xmlns:a16="http://schemas.microsoft.com/office/drawing/2014/main" id="{A36FCB99-BFB0-A9BA-C19E-DB6C2E8A7A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56388" y="4244333"/>
            <a:ext cx="2893717" cy="2309782"/>
          </a:xfrm>
          <a:prstGeom prst="rect">
            <a:avLst/>
          </a:prstGeom>
        </p:spPr>
      </p:pic>
    </p:spTree>
    <p:extLst>
      <p:ext uri="{BB962C8B-B14F-4D97-AF65-F5344CB8AC3E}">
        <p14:creationId xmlns:p14="http://schemas.microsoft.com/office/powerpoint/2010/main" val="100297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2300349"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ANN: </a:t>
            </a:r>
            <a:r>
              <a:rPr lang="en-US" altLang="zh-CN" sz="2800" b="1" kern="0" dirty="0" err="1">
                <a:solidFill>
                  <a:srgbClr val="C00000"/>
                </a:solidFill>
                <a:latin typeface="Futura Medium" panose="020B0602020204020303" pitchFamily="34" charset="-79"/>
                <a:ea typeface="微软雅黑" pitchFamily="34" charset="-122"/>
                <a:cs typeface="Futura Medium" panose="020B0602020204020303" pitchFamily="34" charset="-79"/>
              </a:rPr>
              <a:t>Faiss</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2" name="内容占位符 3">
            <a:extLst>
              <a:ext uri="{FF2B5EF4-FFF2-40B4-BE49-F238E27FC236}">
                <a16:creationId xmlns:a16="http://schemas.microsoft.com/office/drawing/2014/main" id="{B94AECBF-0364-7CC0-6C35-90B476656712}"/>
              </a:ext>
            </a:extLst>
          </p:cNvPr>
          <p:cNvSpPr txBox="1">
            <a:spLocks/>
          </p:cNvSpPr>
          <p:nvPr/>
        </p:nvSpPr>
        <p:spPr>
          <a:xfrm>
            <a:off x="1610629" y="2054536"/>
            <a:ext cx="2821500" cy="589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buClr>
                <a:srgbClr val="94D050"/>
              </a:buClr>
            </a:pPr>
            <a:r>
              <a:rPr lang="zh-CN" altLang="en-US" sz="2200" dirty="0">
                <a:latin typeface="Cambria" panose="02040503050406030204" pitchFamily="18" charset="0"/>
                <a:cs typeface="Times New Roman" panose="02020603050405020304" pitchFamily="18" charset="0"/>
              </a:rPr>
              <a:t>找到近似多个质心</a:t>
            </a:r>
          </a:p>
        </p:txBody>
      </p:sp>
      <p:pic>
        <p:nvPicPr>
          <p:cNvPr id="9" name="图片 8">
            <a:extLst>
              <a:ext uri="{FF2B5EF4-FFF2-40B4-BE49-F238E27FC236}">
                <a16:creationId xmlns:a16="http://schemas.microsoft.com/office/drawing/2014/main" id="{B1558A31-5B37-F2A5-1403-3E03A044564F}"/>
              </a:ext>
            </a:extLst>
          </p:cNvPr>
          <p:cNvPicPr>
            <a:picLocks noChangeAspect="1"/>
          </p:cNvPicPr>
          <p:nvPr/>
        </p:nvPicPr>
        <p:blipFill>
          <a:blip r:embed="rId3"/>
          <a:stretch>
            <a:fillRect/>
          </a:stretch>
        </p:blipFill>
        <p:spPr>
          <a:xfrm>
            <a:off x="483364" y="3342772"/>
            <a:ext cx="5605726" cy="2995059"/>
          </a:xfrm>
          <a:prstGeom prst="rect">
            <a:avLst/>
          </a:prstGeom>
        </p:spPr>
      </p:pic>
      <p:pic>
        <p:nvPicPr>
          <p:cNvPr id="28" name="图片 27">
            <a:extLst>
              <a:ext uri="{FF2B5EF4-FFF2-40B4-BE49-F238E27FC236}">
                <a16:creationId xmlns:a16="http://schemas.microsoft.com/office/drawing/2014/main" id="{A0984DF0-BE9F-6AA3-0E8B-957586191C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3578" y="3004786"/>
            <a:ext cx="5275058" cy="3316497"/>
          </a:xfrm>
          <a:prstGeom prst="rect">
            <a:avLst/>
          </a:prstGeom>
        </p:spPr>
      </p:pic>
      <p:sp>
        <p:nvSpPr>
          <p:cNvPr id="31" name="内容占位符 3">
            <a:extLst>
              <a:ext uri="{FF2B5EF4-FFF2-40B4-BE49-F238E27FC236}">
                <a16:creationId xmlns:a16="http://schemas.microsoft.com/office/drawing/2014/main" id="{CE13B642-8A5D-2994-B66F-2854585795F8}"/>
              </a:ext>
            </a:extLst>
          </p:cNvPr>
          <p:cNvSpPr txBox="1">
            <a:spLocks/>
          </p:cNvSpPr>
          <p:nvPr/>
        </p:nvSpPr>
        <p:spPr>
          <a:xfrm>
            <a:off x="7434916" y="1988525"/>
            <a:ext cx="2821499" cy="7212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buClr>
                <a:srgbClr val="94D050"/>
              </a:buClr>
            </a:pPr>
            <a:r>
              <a:rPr lang="zh-CN" altLang="en-US" sz="2200" dirty="0">
                <a:latin typeface="Cambria" panose="02040503050406030204" pitchFamily="18" charset="0"/>
                <a:cs typeface="Times New Roman" panose="02020603050405020304" pitchFamily="18" charset="0"/>
              </a:rPr>
              <a:t>搜索范围动态调整</a:t>
            </a:r>
          </a:p>
        </p:txBody>
      </p:sp>
    </p:spTree>
    <p:extLst>
      <p:ext uri="{BB962C8B-B14F-4D97-AF65-F5344CB8AC3E}">
        <p14:creationId xmlns:p14="http://schemas.microsoft.com/office/powerpoint/2010/main" val="1023434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906978"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IVF</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9" name="内容占位符 2">
            <a:extLst>
              <a:ext uri="{FF2B5EF4-FFF2-40B4-BE49-F238E27FC236}">
                <a16:creationId xmlns:a16="http://schemas.microsoft.com/office/drawing/2014/main" id="{56E77721-72C6-A991-B838-906FEF3383FF}"/>
              </a:ext>
            </a:extLst>
          </p:cNvPr>
          <p:cNvSpPr>
            <a:spLocks noGrp="1"/>
          </p:cNvSpPr>
          <p:nvPr>
            <p:ph sz="half" idx="1"/>
          </p:nvPr>
        </p:nvSpPr>
        <p:spPr>
          <a:xfrm>
            <a:off x="1064144" y="1681275"/>
            <a:ext cx="9994773" cy="1805386"/>
          </a:xfrm>
        </p:spPr>
        <p:txBody>
          <a:bodyPr>
            <a:normAutofit fontScale="92500" lnSpcReduction="10000"/>
          </a:bodyPr>
          <a:lstStyle/>
          <a:p>
            <a:pPr defTabSz="1218804" fontAlgn="base" latinLnBrk="1">
              <a:lnSpc>
                <a:spcPct val="150000"/>
              </a:lnSpc>
              <a:spcBef>
                <a:spcPts val="1200"/>
              </a:spcBef>
              <a:spcAft>
                <a:spcPts val="800"/>
              </a:spcAft>
              <a:buClr>
                <a:srgbClr val="92D050"/>
              </a:buClr>
            </a:pPr>
            <a:r>
              <a:rPr lang="zh-CN" altLang="en-US" sz="2000" kern="0" dirty="0">
                <a:solidFill>
                  <a:srgbClr val="374154"/>
                </a:solidFill>
                <a:latin typeface="Cambria" panose="02040503050406030204" pitchFamily="18" charset="0"/>
                <a:ea typeface="微软雅黑" pitchFamily="34" charset="-122"/>
              </a:rPr>
              <a:t>如下文档</a:t>
            </a:r>
            <a:r>
              <a:rPr lang="en-US" altLang="zh-CN" sz="2000" kern="0" dirty="0">
                <a:solidFill>
                  <a:srgbClr val="374154"/>
                </a:solidFill>
                <a:latin typeface="Cambria" panose="02040503050406030204" pitchFamily="18" charset="0"/>
                <a:ea typeface="微软雅黑" pitchFamily="34" charset="-122"/>
              </a:rPr>
              <a:t> 1 </a:t>
            </a:r>
            <a:r>
              <a:rPr lang="zh-CN" altLang="en-US" sz="2000" kern="0" dirty="0">
                <a:solidFill>
                  <a:srgbClr val="374154"/>
                </a:solidFill>
                <a:latin typeface="Cambria" panose="02040503050406030204" pitchFamily="18" charset="0"/>
                <a:ea typeface="微软雅黑" pitchFamily="34" charset="-122"/>
              </a:rPr>
              <a:t>中包含单词 </a:t>
            </a:r>
            <a:r>
              <a:rPr lang="en-US" altLang="zh-CN" sz="2000" kern="0" dirty="0">
                <a:solidFill>
                  <a:srgbClr val="374154"/>
                </a:solidFill>
                <a:latin typeface="Cambria" panose="02040503050406030204" pitchFamily="18" charset="0"/>
                <a:ea typeface="微软雅黑" pitchFamily="34" charset="-122"/>
              </a:rPr>
              <a:t>Cat</a:t>
            </a:r>
            <a:r>
              <a:rPr lang="zh-CN" altLang="en-US" sz="2000" kern="0" dirty="0">
                <a:solidFill>
                  <a:srgbClr val="374154"/>
                </a:solidFill>
                <a:latin typeface="Cambria" panose="02040503050406030204" pitchFamily="18" charset="0"/>
                <a:ea typeface="微软雅黑" pitchFamily="34" charset="-122"/>
              </a:rPr>
              <a:t> 和 </a:t>
            </a:r>
            <a:r>
              <a:rPr lang="en-US" altLang="zh-CN" sz="2000" kern="0" dirty="0">
                <a:solidFill>
                  <a:srgbClr val="374154"/>
                </a:solidFill>
                <a:latin typeface="Cambria" panose="02040503050406030204" pitchFamily="18" charset="0"/>
                <a:ea typeface="微软雅黑" pitchFamily="34" charset="-122"/>
              </a:rPr>
              <a:t>Dog</a:t>
            </a:r>
            <a:r>
              <a:rPr lang="zh-CN" altLang="en-US" sz="2000" kern="0" dirty="0">
                <a:solidFill>
                  <a:srgbClr val="374154"/>
                </a:solidFill>
                <a:latin typeface="Cambria" panose="02040503050406030204" pitchFamily="18" charset="0"/>
                <a:ea typeface="微软雅黑" pitchFamily="34" charset="-122"/>
              </a:rPr>
              <a:t>，文档 </a:t>
            </a:r>
            <a:r>
              <a:rPr lang="en-US" altLang="zh-CN" sz="2000" kern="0" dirty="0">
                <a:solidFill>
                  <a:srgbClr val="374154"/>
                </a:solidFill>
                <a:latin typeface="Cambria" panose="02040503050406030204" pitchFamily="18" charset="0"/>
                <a:ea typeface="微软雅黑" pitchFamily="34" charset="-122"/>
              </a:rPr>
              <a:t>2</a:t>
            </a:r>
            <a:r>
              <a:rPr lang="zh-CN" altLang="en-US" sz="2000" kern="0" dirty="0">
                <a:solidFill>
                  <a:srgbClr val="374154"/>
                </a:solidFill>
                <a:latin typeface="Cambria" panose="02040503050406030204" pitchFamily="18" charset="0"/>
                <a:ea typeface="微软雅黑" pitchFamily="34" charset="-122"/>
              </a:rPr>
              <a:t> 中包含了单词 </a:t>
            </a:r>
            <a:r>
              <a:rPr lang="en-US" altLang="zh-CN" sz="2000" kern="0" dirty="0">
                <a:solidFill>
                  <a:srgbClr val="374154"/>
                </a:solidFill>
                <a:latin typeface="Cambria" panose="02040503050406030204" pitchFamily="18" charset="0"/>
                <a:ea typeface="微软雅黑" pitchFamily="34" charset="-122"/>
              </a:rPr>
              <a:t>Cat</a:t>
            </a:r>
            <a:r>
              <a:rPr lang="zh-CN" altLang="en-US" sz="2000" kern="0" dirty="0">
                <a:solidFill>
                  <a:srgbClr val="374154"/>
                </a:solidFill>
                <a:latin typeface="Cambria" panose="02040503050406030204" pitchFamily="18" charset="0"/>
                <a:ea typeface="微软雅黑" pitchFamily="34" charset="-122"/>
              </a:rPr>
              <a:t> 和 </a:t>
            </a:r>
            <a:r>
              <a:rPr lang="en-US" altLang="zh-CN" sz="2000" kern="0" dirty="0">
                <a:solidFill>
                  <a:srgbClr val="374154"/>
                </a:solidFill>
                <a:latin typeface="Cambria" panose="02040503050406030204" pitchFamily="18" charset="0"/>
                <a:ea typeface="微软雅黑" pitchFamily="34" charset="-122"/>
              </a:rPr>
              <a:t>Pig</a:t>
            </a:r>
          </a:p>
          <a:p>
            <a:pPr marL="582006" lvl="1" indent="-342900" defTabSz="1218804" fontAlgn="base" latinLnBrk="1">
              <a:lnSpc>
                <a:spcPct val="150000"/>
              </a:lnSpc>
              <a:spcBef>
                <a:spcPts val="1200"/>
              </a:spcBef>
              <a:spcAft>
                <a:spcPts val="800"/>
              </a:spcAft>
              <a:buClr>
                <a:srgbClr val="92D050"/>
              </a:buClr>
              <a:buFont typeface="+mj-lt"/>
              <a:buAutoNum type="arabicPeriod"/>
            </a:pPr>
            <a:r>
              <a:rPr lang="zh-CN" altLang="en-US" sz="2000" kern="0" dirty="0">
                <a:solidFill>
                  <a:srgbClr val="374154"/>
                </a:solidFill>
                <a:latin typeface="Cambria" panose="02040503050406030204" pitchFamily="18" charset="0"/>
                <a:ea typeface="微软雅黑" pitchFamily="34" charset="-122"/>
              </a:rPr>
              <a:t>需要查询文档中包含 </a:t>
            </a:r>
            <a:r>
              <a:rPr lang="en-US" altLang="zh-CN" sz="2000" kern="0" dirty="0">
                <a:solidFill>
                  <a:srgbClr val="374154"/>
                </a:solidFill>
                <a:latin typeface="Cambria" panose="02040503050406030204" pitchFamily="18" charset="0"/>
                <a:ea typeface="微软雅黑" pitchFamily="34" charset="-122"/>
              </a:rPr>
              <a:t>Cat</a:t>
            </a:r>
            <a:r>
              <a:rPr lang="zh-CN" altLang="en-US" sz="2000" kern="0" dirty="0">
                <a:solidFill>
                  <a:srgbClr val="374154"/>
                </a:solidFill>
                <a:latin typeface="Cambria" panose="02040503050406030204" pitchFamily="18" charset="0"/>
                <a:ea typeface="微软雅黑" pitchFamily="34" charset="-122"/>
              </a:rPr>
              <a:t> 时</a:t>
            </a:r>
            <a:r>
              <a:rPr lang="en-US" altLang="zh-CN" sz="2000" kern="0" dirty="0">
                <a:solidFill>
                  <a:srgbClr val="374154"/>
                </a:solidFill>
                <a:latin typeface="Cambria" panose="02040503050406030204" pitchFamily="18" charset="0"/>
                <a:ea typeface="微软雅黑" pitchFamily="34" charset="-122"/>
              </a:rPr>
              <a:t>, </a:t>
            </a:r>
            <a:r>
              <a:rPr lang="zh-CN" altLang="en-US" sz="2000" kern="0" dirty="0">
                <a:solidFill>
                  <a:srgbClr val="374154"/>
                </a:solidFill>
                <a:latin typeface="Cambria" panose="02040503050406030204" pitchFamily="18" charset="0"/>
                <a:ea typeface="微软雅黑" pitchFamily="34" charset="-122"/>
              </a:rPr>
              <a:t>只能线性扫描每一个文档进行判断</a:t>
            </a:r>
            <a:endParaRPr lang="en-US" altLang="zh-CN" sz="2000" kern="0" dirty="0">
              <a:solidFill>
                <a:srgbClr val="374154"/>
              </a:solidFill>
              <a:latin typeface="Cambria" panose="02040503050406030204" pitchFamily="18" charset="0"/>
              <a:ea typeface="微软雅黑" pitchFamily="34" charset="-122"/>
            </a:endParaRPr>
          </a:p>
          <a:p>
            <a:pPr marL="582006" lvl="1" indent="-342900" defTabSz="1218804" fontAlgn="base" latinLnBrk="1">
              <a:lnSpc>
                <a:spcPct val="150000"/>
              </a:lnSpc>
              <a:spcBef>
                <a:spcPts val="1200"/>
              </a:spcBef>
              <a:spcAft>
                <a:spcPts val="800"/>
              </a:spcAft>
              <a:buClr>
                <a:srgbClr val="92D050"/>
              </a:buClr>
              <a:buFont typeface="+mj-lt"/>
              <a:buAutoNum type="arabicPeriod"/>
            </a:pPr>
            <a:r>
              <a:rPr lang="zh-CN" altLang="en-US" sz="2000" kern="0" dirty="0">
                <a:solidFill>
                  <a:srgbClr val="374154"/>
                </a:solidFill>
                <a:latin typeface="Cambria" panose="02040503050406030204" pitchFamily="18" charset="0"/>
                <a:ea typeface="微软雅黑" pitchFamily="34" charset="-122"/>
              </a:rPr>
              <a:t>倒排索引构建单词到文档的映射。当查询 </a:t>
            </a:r>
            <a:r>
              <a:rPr lang="en-US" altLang="zh-CN" sz="2000" kern="0" dirty="0">
                <a:solidFill>
                  <a:srgbClr val="374154"/>
                </a:solidFill>
                <a:latin typeface="Cambria" panose="02040503050406030204" pitchFamily="18" charset="0"/>
                <a:ea typeface="微软雅黑" pitchFamily="34" charset="-122"/>
              </a:rPr>
              <a:t>Cat</a:t>
            </a:r>
            <a:r>
              <a:rPr lang="zh-CN" altLang="en-US" sz="2000" kern="0" dirty="0">
                <a:solidFill>
                  <a:srgbClr val="374154"/>
                </a:solidFill>
                <a:latin typeface="Cambria" panose="02040503050406030204" pitchFamily="18" charset="0"/>
                <a:ea typeface="微软雅黑" pitchFamily="34" charset="-122"/>
              </a:rPr>
              <a:t> 时，可快速定位到文档 </a:t>
            </a:r>
            <a:r>
              <a:rPr lang="en-US" altLang="zh-CN" sz="2000" kern="0" dirty="0">
                <a:solidFill>
                  <a:srgbClr val="374154"/>
                </a:solidFill>
                <a:latin typeface="Cambria" panose="02040503050406030204" pitchFamily="18" charset="0"/>
                <a:ea typeface="微软雅黑" pitchFamily="34" charset="-122"/>
              </a:rPr>
              <a:t>1</a:t>
            </a:r>
            <a:r>
              <a:rPr lang="zh-CN" altLang="en-US" sz="2000" kern="0" dirty="0">
                <a:solidFill>
                  <a:srgbClr val="374154"/>
                </a:solidFill>
                <a:latin typeface="Cambria" panose="02040503050406030204" pitchFamily="18" charset="0"/>
                <a:ea typeface="微软雅黑" pitchFamily="34" charset="-122"/>
              </a:rPr>
              <a:t> 和文档 </a:t>
            </a:r>
            <a:r>
              <a:rPr lang="en-US" altLang="zh-CN" sz="2000" kern="0" dirty="0">
                <a:solidFill>
                  <a:srgbClr val="374154"/>
                </a:solidFill>
                <a:latin typeface="Cambria" panose="02040503050406030204" pitchFamily="18" charset="0"/>
                <a:ea typeface="微软雅黑" pitchFamily="34" charset="-122"/>
              </a:rPr>
              <a:t>2</a:t>
            </a:r>
            <a:r>
              <a:rPr lang="zh-CN" altLang="en-US" sz="2000" kern="0" dirty="0">
                <a:solidFill>
                  <a:srgbClr val="374154"/>
                </a:solidFill>
                <a:latin typeface="Cambria" panose="02040503050406030204" pitchFamily="18" charset="0"/>
                <a:ea typeface="微软雅黑" pitchFamily="34" charset="-122"/>
              </a:rPr>
              <a:t> </a:t>
            </a:r>
            <a:endParaRPr lang="en-US" altLang="zh-CN" sz="2000" kern="0" dirty="0">
              <a:solidFill>
                <a:srgbClr val="374154"/>
              </a:solidFill>
              <a:latin typeface="Cambria" panose="02040503050406030204" pitchFamily="18" charset="0"/>
              <a:ea typeface="微软雅黑" pitchFamily="34" charset="-122"/>
            </a:endParaRPr>
          </a:p>
        </p:txBody>
      </p:sp>
      <p:pic>
        <p:nvPicPr>
          <p:cNvPr id="28" name="图片 27">
            <a:extLst>
              <a:ext uri="{FF2B5EF4-FFF2-40B4-BE49-F238E27FC236}">
                <a16:creationId xmlns:a16="http://schemas.microsoft.com/office/drawing/2014/main" id="{AE1A70FE-BBB3-1A5C-05EB-178374F3B2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8531" y="3814563"/>
            <a:ext cx="7366000" cy="2667000"/>
          </a:xfrm>
          <a:prstGeom prst="rect">
            <a:avLst/>
          </a:prstGeom>
        </p:spPr>
      </p:pic>
    </p:spTree>
    <p:extLst>
      <p:ext uri="{BB962C8B-B14F-4D97-AF65-F5344CB8AC3E}">
        <p14:creationId xmlns:p14="http://schemas.microsoft.com/office/powerpoint/2010/main" val="1524845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906978"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IVF</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3" name="内容占位符 2">
            <a:extLst>
              <a:ext uri="{FF2B5EF4-FFF2-40B4-BE49-F238E27FC236}">
                <a16:creationId xmlns:a16="http://schemas.microsoft.com/office/drawing/2014/main" id="{5CEAD31C-294D-976F-D802-FBFA73A899F2}"/>
              </a:ext>
            </a:extLst>
          </p:cNvPr>
          <p:cNvSpPr>
            <a:spLocks noGrp="1"/>
          </p:cNvSpPr>
          <p:nvPr>
            <p:ph sz="half" idx="1"/>
          </p:nvPr>
        </p:nvSpPr>
        <p:spPr>
          <a:xfrm>
            <a:off x="614263" y="1676721"/>
            <a:ext cx="10963473" cy="1099131"/>
          </a:xfrm>
        </p:spPr>
        <p:txBody>
          <a:bodyPr/>
          <a:lstStyle/>
          <a:p>
            <a:pPr marL="239106" lvl="1" indent="-239106" defTabSz="1218804" fontAlgn="base" latinLnBrk="1">
              <a:lnSpc>
                <a:spcPct val="150000"/>
              </a:lnSpc>
              <a:spcBef>
                <a:spcPts val="1200"/>
              </a:spcBef>
              <a:spcAft>
                <a:spcPts val="800"/>
              </a:spcAft>
              <a:buClr>
                <a:srgbClr val="92D050"/>
              </a:buClr>
              <a:buFont typeface="Arial" pitchFamily="34" charset="0"/>
              <a:buChar char="•"/>
            </a:pPr>
            <a:r>
              <a:rPr lang="zh-CN" altLang="en-US" sz="1900" kern="0" dirty="0">
                <a:solidFill>
                  <a:srgbClr val="374154"/>
                </a:solidFill>
                <a:latin typeface="Cambria" panose="02040503050406030204" pitchFamily="18" charset="0"/>
                <a:ea typeface="微软雅黑" pitchFamily="34" charset="-122"/>
              </a:rPr>
              <a:t>空间中每个点，都有一个相应区域（</a:t>
            </a:r>
            <a:r>
              <a:rPr lang="en-US" altLang="zh-CN" sz="1900" kern="0" dirty="0">
                <a:solidFill>
                  <a:srgbClr val="374154"/>
                </a:solidFill>
                <a:latin typeface="Cambria" panose="02040503050406030204" pitchFamily="18" charset="0"/>
                <a:ea typeface="微软雅黑" pitchFamily="34" charset="-122"/>
              </a:rPr>
              <a:t>Voronoi</a:t>
            </a:r>
            <a:r>
              <a:rPr lang="zh-CN" altLang="en-US" sz="1900" kern="0" dirty="0">
                <a:solidFill>
                  <a:srgbClr val="374154"/>
                </a:solidFill>
                <a:latin typeface="Cambria" panose="02040503050406030204" pitchFamily="18" charset="0"/>
                <a:ea typeface="微软雅黑" pitchFamily="34" charset="-122"/>
              </a:rPr>
              <a:t>） ，空间中距离源点 </a:t>
            </a:r>
            <a:r>
              <a:rPr lang="en-US" altLang="zh-CN" sz="1900" kern="0" dirty="0">
                <a:solidFill>
                  <a:srgbClr val="374154"/>
                </a:solidFill>
                <a:latin typeface="Cambria" panose="02040503050406030204" pitchFamily="18" charset="0"/>
                <a:ea typeface="微软雅黑" pitchFamily="34" charset="-122"/>
              </a:rPr>
              <a:t>A</a:t>
            </a:r>
            <a:r>
              <a:rPr lang="zh-CN" altLang="en-US" sz="1900" kern="0" dirty="0">
                <a:solidFill>
                  <a:srgbClr val="374154"/>
                </a:solidFill>
                <a:latin typeface="Cambria" panose="02040503050406030204" pitchFamily="18" charset="0"/>
                <a:ea typeface="微软雅黑" pitchFamily="34" charset="-122"/>
              </a:rPr>
              <a:t> 比其他点更近的所有点组成。用种子点 </a:t>
            </a:r>
            <a:r>
              <a:rPr lang="en-US" altLang="zh-CN" sz="1900" kern="0" dirty="0">
                <a:solidFill>
                  <a:srgbClr val="374154"/>
                </a:solidFill>
                <a:latin typeface="Cambria" panose="02040503050406030204" pitchFamily="18" charset="0"/>
                <a:ea typeface="微软雅黑" pitchFamily="34" charset="-122"/>
              </a:rPr>
              <a:t>A</a:t>
            </a:r>
            <a:r>
              <a:rPr lang="zh-CN" altLang="en-US" sz="1900" kern="0" dirty="0">
                <a:solidFill>
                  <a:srgbClr val="374154"/>
                </a:solidFill>
                <a:latin typeface="Cambria" panose="02040503050406030204" pitchFamily="18" charset="0"/>
                <a:ea typeface="微软雅黑" pitchFamily="34" charset="-122"/>
              </a:rPr>
              <a:t> 创建倒排索引，将每个质心 </a:t>
            </a:r>
            <a:r>
              <a:rPr lang="en-US" altLang="zh-CN" sz="1900" kern="0" dirty="0">
                <a:solidFill>
                  <a:srgbClr val="374154"/>
                </a:solidFill>
                <a:latin typeface="Cambria" panose="02040503050406030204" pitchFamily="18" charset="0"/>
                <a:ea typeface="微软雅黑" pitchFamily="34" charset="-122"/>
              </a:rPr>
              <a:t>X</a:t>
            </a:r>
            <a:r>
              <a:rPr lang="zh-CN" altLang="en-US" sz="1900" kern="0" dirty="0">
                <a:solidFill>
                  <a:srgbClr val="374154"/>
                </a:solidFill>
                <a:latin typeface="Cambria" panose="02040503050406030204" pitchFamily="18" charset="0"/>
                <a:ea typeface="微软雅黑" pitchFamily="34" charset="-122"/>
              </a:rPr>
              <a:t> 与空间中的向量列表相关联。</a:t>
            </a:r>
          </a:p>
        </p:txBody>
      </p:sp>
      <p:pic>
        <p:nvPicPr>
          <p:cNvPr id="37" name="图片 36">
            <a:extLst>
              <a:ext uri="{FF2B5EF4-FFF2-40B4-BE49-F238E27FC236}">
                <a16:creationId xmlns:a16="http://schemas.microsoft.com/office/drawing/2014/main" id="{903B0ED1-3867-C998-6FF1-787F7468D1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4034" y="2775852"/>
            <a:ext cx="7953901" cy="3782801"/>
          </a:xfrm>
          <a:prstGeom prst="rect">
            <a:avLst/>
          </a:prstGeom>
        </p:spPr>
      </p:pic>
    </p:spTree>
    <p:extLst>
      <p:ext uri="{BB962C8B-B14F-4D97-AF65-F5344CB8AC3E}">
        <p14:creationId xmlns:p14="http://schemas.microsoft.com/office/powerpoint/2010/main" val="3274394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4212410"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Scalar Quantization</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28" name="图片 27">
            <a:extLst>
              <a:ext uri="{FF2B5EF4-FFF2-40B4-BE49-F238E27FC236}">
                <a16:creationId xmlns:a16="http://schemas.microsoft.com/office/drawing/2014/main" id="{E231A079-1FE4-D59C-9F90-E8CC6859887D}"/>
              </a:ext>
            </a:extLst>
          </p:cNvPr>
          <p:cNvPicPr>
            <a:picLocks noChangeAspect="1"/>
          </p:cNvPicPr>
          <p:nvPr/>
        </p:nvPicPr>
        <p:blipFill>
          <a:blip r:embed="rId3"/>
          <a:stretch>
            <a:fillRect/>
          </a:stretch>
        </p:blipFill>
        <p:spPr>
          <a:xfrm>
            <a:off x="3549339" y="2188097"/>
            <a:ext cx="4930165" cy="4675276"/>
          </a:xfrm>
          <a:prstGeom prst="rect">
            <a:avLst/>
          </a:prstGeom>
        </p:spPr>
      </p:pic>
      <p:sp>
        <p:nvSpPr>
          <p:cNvPr id="9" name="内容占位符 5">
            <a:extLst>
              <a:ext uri="{FF2B5EF4-FFF2-40B4-BE49-F238E27FC236}">
                <a16:creationId xmlns:a16="http://schemas.microsoft.com/office/drawing/2014/main" id="{3DA64DD0-1766-F3FA-A120-1F799535F993}"/>
              </a:ext>
            </a:extLst>
          </p:cNvPr>
          <p:cNvSpPr txBox="1">
            <a:spLocks/>
          </p:cNvSpPr>
          <p:nvPr/>
        </p:nvSpPr>
        <p:spPr>
          <a:xfrm>
            <a:off x="321148" y="1417328"/>
            <a:ext cx="11590082" cy="891250"/>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anchor="ctr"/>
          <a:lstStyle>
            <a:lvl1pPr marL="239106" marR="0" indent="-239106" algn="l" defTabSz="1218804" rtl="0" eaLnBrk="1" fontAlgn="base" latinLnBrk="1" hangingPunct="1">
              <a:lnSpc>
                <a:spcPct val="150000"/>
              </a:lnSpc>
              <a:spcBef>
                <a:spcPts val="0"/>
              </a:spcBef>
              <a:spcAft>
                <a:spcPts val="800"/>
              </a:spcAft>
              <a:buClr>
                <a:srgbClr val="92D050"/>
              </a:buClr>
              <a:buFont typeface="Arial" pitchFamily="34" charset="0"/>
              <a:buChar char="•"/>
              <a:tabLst/>
              <a:defRPr kumimoji="0" lang="zh-CN" altLang="en-US" sz="2000" b="0" i="0" u="none" strike="noStrike" kern="0" cap="none" spc="0" normalizeH="0" baseline="0" dirty="0">
                <a:ln>
                  <a:noFill/>
                </a:ln>
                <a:solidFill>
                  <a:srgbClr val="374154"/>
                </a:solidFill>
                <a:effectLst/>
                <a:uLnTx/>
                <a:uFillTx/>
                <a:latin typeface="Gill Sans MT" panose="020B0502020104020203" pitchFamily="34" charset="0"/>
                <a:ea typeface="微软雅黑" pitchFamily="34" charset="-122"/>
                <a:cs typeface="+mn-cs"/>
              </a:defRPr>
            </a:lvl1pPr>
            <a:lvl2pPr marL="476096" marR="0" indent="-236990" algn="l" defTabSz="1218804" rtl="0" eaLnBrk="1" fontAlgn="base" latinLnBrk="1" hangingPunct="1">
              <a:lnSpc>
                <a:spcPct val="150000"/>
              </a:lnSpc>
              <a:spcBef>
                <a:spcPts val="0"/>
              </a:spcBef>
              <a:spcAft>
                <a:spcPts val="800"/>
              </a:spcAft>
              <a:buClr>
                <a:srgbClr val="92D050"/>
              </a:buClr>
              <a:buFont typeface="Arial" panose="020B0604020202020204" pitchFamily="34" charset="0"/>
              <a:buChar char="◦"/>
              <a:tabLst/>
              <a:defRPr kumimoji="0" lang="zh-CN" altLang="en-US" sz="1800" b="0" i="0" u="none" strike="noStrike" kern="0" cap="none" spc="0" normalizeH="0" baseline="0" dirty="0">
                <a:ln>
                  <a:noFill/>
                </a:ln>
                <a:solidFill>
                  <a:srgbClr val="374154"/>
                </a:solidFill>
                <a:effectLst/>
                <a:uLnTx/>
                <a:uFillTx/>
                <a:latin typeface="Gill Sans MT" panose="020B0502020104020203" pitchFamily="34" charset="0"/>
                <a:ea typeface="微软雅黑" pitchFamily="34" charset="-122"/>
                <a:cs typeface="+mn-cs"/>
              </a:defRPr>
            </a:lvl2pPr>
            <a:lvl3pPr marL="833696" marR="0" indent="-236990" algn="l" defTabSz="1218804" rtl="0" eaLnBrk="1" fontAlgn="base" latinLnBrk="1" hangingPunct="1">
              <a:lnSpc>
                <a:spcPct val="150000"/>
              </a:lnSpc>
              <a:spcBef>
                <a:spcPts val="0"/>
              </a:spcBef>
              <a:spcAft>
                <a:spcPts val="800"/>
              </a:spcAft>
              <a:buClr>
                <a:srgbClr val="92D050"/>
              </a:buClr>
              <a:buFontTx/>
              <a:buChar char="-"/>
              <a:tabLst/>
              <a:defRPr kumimoji="0" lang="zh-CN" altLang="en-US" sz="1600" b="0" i="0" u="none" strike="noStrike" kern="0" cap="none" spc="0" normalizeH="0" baseline="0" dirty="0">
                <a:ln>
                  <a:noFill/>
                </a:ln>
                <a:solidFill>
                  <a:srgbClr val="374154"/>
                </a:solidFill>
                <a:effectLst/>
                <a:uLnTx/>
                <a:uFillTx/>
                <a:latin typeface="Gill Sans MT" panose="020B0502020104020203" pitchFamily="34" charset="0"/>
                <a:ea typeface="微软雅黑" pitchFamily="34" charset="-122"/>
                <a:cs typeface="+mn-cs"/>
              </a:defRPr>
            </a:lvl3pPr>
            <a:lvl4pPr marL="2133600"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4pPr>
            <a:lvl5pPr marL="2743200"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5pPr>
            <a:lvl6pPr marL="3352800"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6pPr>
            <a:lvl7pPr marL="3962399"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7pPr>
            <a:lvl8pPr marL="4571999"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8pPr>
            <a:lvl9pPr marL="5181599"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9pPr>
          </a:lstStyle>
          <a:p>
            <a:r>
              <a:rPr lang="zh-CN" altLang="en-US" sz="2400" dirty="0">
                <a:latin typeface="Cambria" panose="02040503050406030204" pitchFamily="18" charset="0"/>
                <a:ea typeface="+mn-ea"/>
              </a:rPr>
              <a:t>将浮点数值转化为整数值来减少存储空间，</a:t>
            </a:r>
            <a:r>
              <a:rPr lang="en-US" altLang="zh-CN" sz="2400" dirty="0">
                <a:latin typeface="Cambria" panose="02040503050406030204" pitchFamily="18" charset="0"/>
                <a:ea typeface="+mn-ea"/>
              </a:rPr>
              <a:t>e.g.</a:t>
            </a:r>
            <a:r>
              <a:rPr lang="zh-CN" altLang="en-US" sz="2400" dirty="0">
                <a:latin typeface="Cambria" panose="02040503050406030204" pitchFamily="18" charset="0"/>
                <a:ea typeface="+mn-ea"/>
              </a:rPr>
              <a:t> 将 </a:t>
            </a:r>
            <a:r>
              <a:rPr lang="en-US" altLang="zh-CN" sz="2400" dirty="0">
                <a:latin typeface="Cambria" panose="02040503050406030204" pitchFamily="18" charset="0"/>
                <a:ea typeface="+mn-ea"/>
              </a:rPr>
              <a:t>float32</a:t>
            </a:r>
            <a:r>
              <a:rPr lang="zh-CN" altLang="en-US" sz="2400" dirty="0">
                <a:latin typeface="Cambria" panose="02040503050406030204" pitchFamily="18" charset="0"/>
                <a:ea typeface="+mn-ea"/>
              </a:rPr>
              <a:t> 转为 </a:t>
            </a:r>
            <a:r>
              <a:rPr lang="en-US" altLang="zh-CN" sz="2400" dirty="0">
                <a:latin typeface="Cambria" panose="02040503050406030204" pitchFamily="18" charset="0"/>
                <a:ea typeface="+mn-ea"/>
              </a:rPr>
              <a:t>int8</a:t>
            </a:r>
            <a:r>
              <a:rPr lang="zh-CN" altLang="en-US" sz="2400" dirty="0">
                <a:latin typeface="Cambria" panose="02040503050406030204" pitchFamily="18" charset="0"/>
                <a:ea typeface="+mn-ea"/>
              </a:rPr>
              <a:t>，可能引入误差</a:t>
            </a:r>
          </a:p>
        </p:txBody>
      </p:sp>
    </p:spTree>
    <p:extLst>
      <p:ext uri="{BB962C8B-B14F-4D97-AF65-F5344CB8AC3E}">
        <p14:creationId xmlns:p14="http://schemas.microsoft.com/office/powerpoint/2010/main" val="192914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标题 2">
            <a:extLst>
              <a:ext uri="{FF2B5EF4-FFF2-40B4-BE49-F238E27FC236}">
                <a16:creationId xmlns:a16="http://schemas.microsoft.com/office/drawing/2014/main" id="{694EE804-D74D-6E1A-B0AA-207FF58EA73F}"/>
              </a:ext>
            </a:extLst>
          </p:cNvPr>
          <p:cNvSpPr>
            <a:spLocks noGrp="1"/>
          </p:cNvSpPr>
          <p:nvPr>
            <p:ph type="title"/>
          </p:nvPr>
        </p:nvSpPr>
        <p:spPr>
          <a:xfrm>
            <a:off x="236020" y="1023210"/>
            <a:ext cx="4775817" cy="589190"/>
          </a:xfrm>
        </p:spPr>
        <p:txBody>
          <a:bodyPr>
            <a:no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 Embedding</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DEMO</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20" name="内容占位符 3">
            <a:extLst>
              <a:ext uri="{FF2B5EF4-FFF2-40B4-BE49-F238E27FC236}">
                <a16:creationId xmlns:a16="http://schemas.microsoft.com/office/drawing/2014/main" id="{31E45FE3-CDF2-FD5A-A850-0E33D3775783}"/>
              </a:ext>
            </a:extLst>
          </p:cNvPr>
          <p:cNvSpPr>
            <a:spLocks noGrp="1"/>
          </p:cNvSpPr>
          <p:nvPr>
            <p:ph idx="1"/>
          </p:nvPr>
        </p:nvSpPr>
        <p:spPr>
          <a:xfrm>
            <a:off x="569043" y="1857467"/>
            <a:ext cx="11126816" cy="2054156"/>
          </a:xfrm>
        </p:spPr>
        <p:txBody>
          <a:bodyPr>
            <a:noAutofit/>
          </a:bodyPr>
          <a:lstStyle/>
          <a:p>
            <a:pPr>
              <a:lnSpc>
                <a:spcPct val="150000"/>
              </a:lnSpc>
            </a:pPr>
            <a:r>
              <a:rPr lang="zh-CN" altLang="en-US" sz="2400" dirty="0">
                <a:latin typeface="Cambria" panose="02040503050406030204" pitchFamily="18" charset="0"/>
                <a:cs typeface="Times New Roman" panose="02020603050405020304" pitchFamily="18" charset="0"/>
              </a:rPr>
              <a:t>人类通过不同事物间不同特征来标识种类</a:t>
            </a:r>
            <a:endParaRPr lang="en-US" altLang="zh-CN" sz="2400" dirty="0">
              <a:latin typeface="Cambria" panose="02040503050406030204" pitchFamily="18" charset="0"/>
              <a:cs typeface="Times New Roman" panose="02020603050405020304" pitchFamily="18" charset="0"/>
            </a:endParaRPr>
          </a:p>
          <a:p>
            <a:pPr>
              <a:lnSpc>
                <a:spcPct val="150000"/>
              </a:lnSpc>
            </a:pPr>
            <a:r>
              <a:rPr lang="zh-CN" altLang="en-US" sz="2400" dirty="0">
                <a:latin typeface="Cambria" panose="02040503050406030204" pitchFamily="18" charset="0"/>
                <a:cs typeface="Times New Roman" panose="02020603050405020304" pitchFamily="18" charset="0"/>
              </a:rPr>
              <a:t>比如分辨不同种类小猫，可通过体型大小、毛发长度、发色等特征区分</a:t>
            </a:r>
            <a:endParaRPr lang="en-US" altLang="zh-CN" sz="2400" dirty="0">
              <a:latin typeface="Cambria" panose="02040503050406030204" pitchFamily="18" charset="0"/>
              <a:cs typeface="Times New Roman" panose="02020603050405020304" pitchFamily="18" charset="0"/>
            </a:endParaRPr>
          </a:p>
          <a:p>
            <a:pPr>
              <a:lnSpc>
                <a:spcPct val="150000"/>
              </a:lnSpc>
            </a:pPr>
            <a:r>
              <a:rPr lang="en-US" altLang="zh-CN" sz="2400" dirty="0">
                <a:latin typeface="Cambria" panose="02040503050406030204" pitchFamily="18" charset="0"/>
                <a:cs typeface="Times New Roman" panose="02020603050405020304" pitchFamily="18" charset="0"/>
              </a:rPr>
              <a:t>e.g. </a:t>
            </a:r>
            <a:r>
              <a:rPr lang="zh-CN" altLang="en-US" sz="2400" dirty="0">
                <a:latin typeface="Cambria" panose="02040503050406030204" pitchFamily="18" charset="0"/>
                <a:cs typeface="Times New Roman" panose="02020603050405020304" pitchFamily="18" charset="0"/>
              </a:rPr>
              <a:t>体型特征与一维坐标从 </a:t>
            </a:r>
            <a:r>
              <a:rPr lang="en-US" altLang="zh-CN" sz="2400" dirty="0">
                <a:latin typeface="Cambria" panose="02040503050406030204" pitchFamily="18" charset="0"/>
                <a:cs typeface="Times New Roman" panose="02020603050405020304" pitchFamily="18" charset="0"/>
              </a:rPr>
              <a:t>0</a:t>
            </a:r>
            <a:r>
              <a:rPr lang="zh-CN" altLang="en-US" sz="2400" dirty="0">
                <a:latin typeface="Cambria" panose="02040503050406030204" pitchFamily="18" charset="0"/>
                <a:cs typeface="Times New Roman" panose="02020603050405020304" pitchFamily="18" charset="0"/>
              </a:rPr>
              <a:t> 到 </a:t>
            </a:r>
            <a:r>
              <a:rPr lang="en-US" altLang="zh-CN" sz="2400" dirty="0">
                <a:latin typeface="Cambria" panose="02040503050406030204" pitchFamily="18" charset="0"/>
                <a:cs typeface="Times New Roman" panose="02020603050405020304" pitchFamily="18" charset="0"/>
              </a:rPr>
              <a:t>1</a:t>
            </a:r>
            <a:r>
              <a:rPr lang="zh-CN" altLang="en-US" sz="2400" dirty="0">
                <a:latin typeface="Cambria" panose="02040503050406030204" pitchFamily="18" charset="0"/>
                <a:cs typeface="Times New Roman" panose="02020603050405020304" pitchFamily="18" charset="0"/>
              </a:rPr>
              <a:t> 对应数值</a:t>
            </a:r>
          </a:p>
        </p:txBody>
      </p:sp>
      <p:sp>
        <p:nvSpPr>
          <p:cNvPr id="6" name="文本框 5">
            <a:extLst>
              <a:ext uri="{FF2B5EF4-FFF2-40B4-BE49-F238E27FC236}">
                <a16:creationId xmlns:a16="http://schemas.microsoft.com/office/drawing/2014/main" id="{ED39584D-2E23-0892-F6EC-FA8997C5CB89}"/>
              </a:ext>
            </a:extLst>
          </p:cNvPr>
          <p:cNvSpPr txBox="1"/>
          <p:nvPr/>
        </p:nvSpPr>
        <p:spPr>
          <a:xfrm>
            <a:off x="4676172" y="1967696"/>
            <a:ext cx="184731" cy="369332"/>
          </a:xfrm>
          <a:prstGeom prst="rect">
            <a:avLst/>
          </a:prstGeom>
          <a:noFill/>
        </p:spPr>
        <p:txBody>
          <a:bodyPr wrap="none" rtlCol="0">
            <a:spAutoFit/>
          </a:bodyPr>
          <a:lstStyle/>
          <a:p>
            <a:endParaRPr kumimoji="1" lang="zh-CN" altLang="en-US" dirty="0"/>
          </a:p>
        </p:txBody>
      </p:sp>
      <p:grpSp>
        <p:nvGrpSpPr>
          <p:cNvPr id="2" name="组合 1">
            <a:extLst>
              <a:ext uri="{FF2B5EF4-FFF2-40B4-BE49-F238E27FC236}">
                <a16:creationId xmlns:a16="http://schemas.microsoft.com/office/drawing/2014/main" id="{F1329F4E-88EC-189E-D31F-E74C17AFE800}"/>
              </a:ext>
            </a:extLst>
          </p:cNvPr>
          <p:cNvGrpSpPr/>
          <p:nvPr/>
        </p:nvGrpSpPr>
        <p:grpSpPr>
          <a:xfrm>
            <a:off x="550826" y="4509398"/>
            <a:ext cx="10885408" cy="1557283"/>
            <a:chOff x="593348" y="3743223"/>
            <a:chExt cx="10885408" cy="1557283"/>
          </a:xfrm>
        </p:grpSpPr>
        <p:pic>
          <p:nvPicPr>
            <p:cNvPr id="3" name="图片 2">
              <a:extLst>
                <a:ext uri="{FF2B5EF4-FFF2-40B4-BE49-F238E27FC236}">
                  <a16:creationId xmlns:a16="http://schemas.microsoft.com/office/drawing/2014/main" id="{49FB069C-E885-011B-B45C-037F7140AB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70674" y="3999865"/>
              <a:ext cx="1037109" cy="1044000"/>
            </a:xfrm>
            <a:prstGeom prst="ellipse">
              <a:avLst/>
            </a:prstGeom>
            <a:ln w="28575" cap="rnd">
              <a:solidFill>
                <a:schemeClr val="tx1">
                  <a:lumMod val="50000"/>
                  <a:lumOff val="50000"/>
                </a:schemeClr>
              </a:solidFill>
            </a:ln>
            <a:effectLst/>
          </p:spPr>
        </p:pic>
        <p:pic>
          <p:nvPicPr>
            <p:cNvPr id="4" name="图片 3">
              <a:extLst>
                <a:ext uri="{FF2B5EF4-FFF2-40B4-BE49-F238E27FC236}">
                  <a16:creationId xmlns:a16="http://schemas.microsoft.com/office/drawing/2014/main" id="{BA7A7B42-C72B-5E8A-B692-2BFA8C1CAF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2545" y="3999865"/>
              <a:ext cx="1033507" cy="1044000"/>
            </a:xfrm>
            <a:prstGeom prst="ellipse">
              <a:avLst/>
            </a:prstGeom>
            <a:ln w="28575" cap="rnd">
              <a:solidFill>
                <a:schemeClr val="tx1">
                  <a:lumMod val="50000"/>
                  <a:lumOff val="50000"/>
                </a:schemeClr>
              </a:solidFill>
            </a:ln>
            <a:effectLst/>
          </p:spPr>
        </p:pic>
        <p:pic>
          <p:nvPicPr>
            <p:cNvPr id="5" name="图片 4">
              <a:extLst>
                <a:ext uri="{FF2B5EF4-FFF2-40B4-BE49-F238E27FC236}">
                  <a16:creationId xmlns:a16="http://schemas.microsoft.com/office/drawing/2014/main" id="{DE2189E2-694C-3B4E-1D94-899B98C273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66895" y="3999865"/>
              <a:ext cx="1044000" cy="1044000"/>
            </a:xfrm>
            <a:prstGeom prst="ellipse">
              <a:avLst/>
            </a:prstGeom>
            <a:ln w="28575" cap="rnd">
              <a:solidFill>
                <a:schemeClr val="tx1">
                  <a:lumMod val="50000"/>
                  <a:lumOff val="50000"/>
                </a:schemeClr>
              </a:solidFill>
            </a:ln>
            <a:effectLst/>
          </p:spPr>
        </p:pic>
        <p:pic>
          <p:nvPicPr>
            <p:cNvPr id="7" name="图片 6">
              <a:extLst>
                <a:ext uri="{FF2B5EF4-FFF2-40B4-BE49-F238E27FC236}">
                  <a16:creationId xmlns:a16="http://schemas.microsoft.com/office/drawing/2014/main" id="{28D12CC3-9D5E-FAAF-63C4-B2F721E908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76489" y="3999865"/>
              <a:ext cx="1155361" cy="1044000"/>
            </a:xfrm>
            <a:prstGeom prst="ellipse">
              <a:avLst/>
            </a:prstGeom>
            <a:ln w="28575" cap="rnd">
              <a:solidFill>
                <a:schemeClr val="tx1">
                  <a:lumMod val="50000"/>
                  <a:lumOff val="50000"/>
                </a:schemeClr>
              </a:solidFill>
            </a:ln>
            <a:effectLst/>
          </p:spPr>
        </p:pic>
        <p:pic>
          <p:nvPicPr>
            <p:cNvPr id="8" name="图片 7">
              <a:extLst>
                <a:ext uri="{FF2B5EF4-FFF2-40B4-BE49-F238E27FC236}">
                  <a16:creationId xmlns:a16="http://schemas.microsoft.com/office/drawing/2014/main" id="{35805593-DA43-0399-9945-E7D4A45E762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4024" y="3999865"/>
              <a:ext cx="1065134" cy="1044000"/>
            </a:xfrm>
            <a:prstGeom prst="ellipse">
              <a:avLst/>
            </a:prstGeom>
            <a:ln w="28575" cap="rnd">
              <a:solidFill>
                <a:schemeClr val="tx1">
                  <a:lumMod val="50000"/>
                  <a:lumOff val="50000"/>
                </a:schemeClr>
              </a:solidFill>
            </a:ln>
            <a:effectLst/>
          </p:spPr>
        </p:pic>
        <p:pic>
          <p:nvPicPr>
            <p:cNvPr id="9" name="图片 8">
              <a:extLst>
                <a:ext uri="{FF2B5EF4-FFF2-40B4-BE49-F238E27FC236}">
                  <a16:creationId xmlns:a16="http://schemas.microsoft.com/office/drawing/2014/main" id="{0F60BCDD-CC6E-BCAD-0C55-4FB07AE035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58232" y="3999865"/>
              <a:ext cx="1044000" cy="1044000"/>
            </a:xfrm>
            <a:prstGeom prst="ellipse">
              <a:avLst/>
            </a:prstGeom>
            <a:ln w="28575" cap="rnd">
              <a:solidFill>
                <a:schemeClr val="tx1">
                  <a:lumMod val="50000"/>
                  <a:lumOff val="50000"/>
                </a:schemeClr>
              </a:solidFill>
            </a:ln>
            <a:effectLst/>
          </p:spPr>
        </p:pic>
        <p:pic>
          <p:nvPicPr>
            <p:cNvPr id="10" name="图片 9">
              <a:extLst>
                <a:ext uri="{FF2B5EF4-FFF2-40B4-BE49-F238E27FC236}">
                  <a16:creationId xmlns:a16="http://schemas.microsoft.com/office/drawing/2014/main" id="{E2671777-A469-5360-6EB3-A1933343E70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1628" y="3999865"/>
              <a:ext cx="1050044" cy="1044000"/>
            </a:xfrm>
            <a:prstGeom prst="ellipse">
              <a:avLst/>
            </a:prstGeom>
            <a:ln w="28575" cap="rnd">
              <a:solidFill>
                <a:schemeClr val="tx1">
                  <a:lumMod val="50000"/>
                  <a:lumOff val="50000"/>
                </a:schemeClr>
              </a:solidFill>
            </a:ln>
            <a:effectLst/>
          </p:spPr>
        </p:pic>
        <p:pic>
          <p:nvPicPr>
            <p:cNvPr id="11" name="图片 10">
              <a:extLst>
                <a:ext uri="{FF2B5EF4-FFF2-40B4-BE49-F238E27FC236}">
                  <a16:creationId xmlns:a16="http://schemas.microsoft.com/office/drawing/2014/main" id="{E1D0D772-E636-6A5B-E8A5-71F0A8189833}"/>
                </a:ext>
              </a:extLst>
            </p:cNvPr>
            <p:cNvPicPr>
              <a:picLocks noChangeAspect="1"/>
            </p:cNvPicPr>
            <p:nvPr/>
          </p:nvPicPr>
          <p:blipFill>
            <a:blip r:embed="rId11"/>
            <a:stretch>
              <a:fillRect/>
            </a:stretch>
          </p:blipFill>
          <p:spPr>
            <a:xfrm>
              <a:off x="876057" y="3999865"/>
              <a:ext cx="1044000" cy="1044000"/>
            </a:xfrm>
            <a:prstGeom prst="ellipse">
              <a:avLst/>
            </a:prstGeom>
            <a:ln w="28575" cap="rnd">
              <a:solidFill>
                <a:schemeClr val="tx1">
                  <a:lumMod val="50000"/>
                  <a:lumOff val="50000"/>
                </a:schemeClr>
              </a:solidFill>
            </a:ln>
            <a:effectLst/>
          </p:spPr>
        </p:pic>
        <p:pic>
          <p:nvPicPr>
            <p:cNvPr id="12" name="图片 11">
              <a:extLst>
                <a:ext uri="{FF2B5EF4-FFF2-40B4-BE49-F238E27FC236}">
                  <a16:creationId xmlns:a16="http://schemas.microsoft.com/office/drawing/2014/main" id="{0FFD1F9C-9DDC-7330-4377-978665BBEC2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44558" y="3999865"/>
              <a:ext cx="1044000" cy="1044000"/>
            </a:xfrm>
            <a:prstGeom prst="ellipse">
              <a:avLst/>
            </a:prstGeom>
            <a:ln w="28575" cap="rnd">
              <a:solidFill>
                <a:schemeClr val="tx1">
                  <a:lumMod val="50000"/>
                  <a:lumOff val="50000"/>
                </a:schemeClr>
              </a:solidFill>
            </a:ln>
            <a:effectLst/>
          </p:spPr>
        </p:pic>
        <p:pic>
          <p:nvPicPr>
            <p:cNvPr id="13" name="图片 12">
              <a:extLst>
                <a:ext uri="{FF2B5EF4-FFF2-40B4-BE49-F238E27FC236}">
                  <a16:creationId xmlns:a16="http://schemas.microsoft.com/office/drawing/2014/main" id="{D78A1C9F-F058-F4F0-8501-E220C8F6851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93348" y="3743223"/>
              <a:ext cx="10885408" cy="1557283"/>
            </a:xfrm>
            <a:prstGeom prst="rect">
              <a:avLst/>
            </a:prstGeom>
          </p:spPr>
        </p:pic>
      </p:grpSp>
      <p:sp>
        <p:nvSpPr>
          <p:cNvPr id="21" name="矩形 20">
            <a:extLst>
              <a:ext uri="{FF2B5EF4-FFF2-40B4-BE49-F238E27FC236}">
                <a16:creationId xmlns:a16="http://schemas.microsoft.com/office/drawing/2014/main" id="{03CE05D5-22A9-9B85-F784-66720F556A04}"/>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矩形 21">
            <a:extLst>
              <a:ext uri="{FF2B5EF4-FFF2-40B4-BE49-F238E27FC236}">
                <a16:creationId xmlns:a16="http://schemas.microsoft.com/office/drawing/2014/main" id="{33F27307-1B3C-0C0D-8F2D-C247EE34889E}"/>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B2D12F49-0103-964D-008A-1DF13A8E470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7" name="文本框 26">
            <a:extLst>
              <a:ext uri="{FF2B5EF4-FFF2-40B4-BE49-F238E27FC236}">
                <a16:creationId xmlns:a16="http://schemas.microsoft.com/office/drawing/2014/main" id="{F607DE9D-40C4-EB6A-B7F9-7483A4836708}"/>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8" name="文本框 27">
            <a:extLst>
              <a:ext uri="{FF2B5EF4-FFF2-40B4-BE49-F238E27FC236}">
                <a16:creationId xmlns:a16="http://schemas.microsoft.com/office/drawing/2014/main" id="{F147BF0B-15C7-2459-68F8-ACDE742E91EC}"/>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9" name="文本框 28">
            <a:extLst>
              <a:ext uri="{FF2B5EF4-FFF2-40B4-BE49-F238E27FC236}">
                <a16:creationId xmlns:a16="http://schemas.microsoft.com/office/drawing/2014/main" id="{462A9285-C098-A3E1-5DE8-90782F5561D6}"/>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30" name="文本框 29">
            <a:extLst>
              <a:ext uri="{FF2B5EF4-FFF2-40B4-BE49-F238E27FC236}">
                <a16:creationId xmlns:a16="http://schemas.microsoft.com/office/drawing/2014/main" id="{2A5A2DA3-0D49-A507-3665-5472718F0D7D}"/>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31" name="文本框 30">
            <a:extLst>
              <a:ext uri="{FF2B5EF4-FFF2-40B4-BE49-F238E27FC236}">
                <a16:creationId xmlns:a16="http://schemas.microsoft.com/office/drawing/2014/main" id="{887960EF-4B12-18BF-4A87-E4EFB26C4823}"/>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35" name="直线连接符 34">
            <a:extLst>
              <a:ext uri="{FF2B5EF4-FFF2-40B4-BE49-F238E27FC236}">
                <a16:creationId xmlns:a16="http://schemas.microsoft.com/office/drawing/2014/main" id="{F1837170-2337-B6DC-A8EA-78291C5D6A8E}"/>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7" name="直线连接符 36">
            <a:extLst>
              <a:ext uri="{FF2B5EF4-FFF2-40B4-BE49-F238E27FC236}">
                <a16:creationId xmlns:a16="http://schemas.microsoft.com/office/drawing/2014/main" id="{EA4D5FC9-0E05-E8CE-A18E-FF521D83105C}"/>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8" name="直线连接符 37">
            <a:extLst>
              <a:ext uri="{FF2B5EF4-FFF2-40B4-BE49-F238E27FC236}">
                <a16:creationId xmlns:a16="http://schemas.microsoft.com/office/drawing/2014/main" id="{CE381909-49B1-D32B-5410-D9DA0C7181F8}"/>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9" name="直线连接符 38">
            <a:extLst>
              <a:ext uri="{FF2B5EF4-FFF2-40B4-BE49-F238E27FC236}">
                <a16:creationId xmlns:a16="http://schemas.microsoft.com/office/drawing/2014/main" id="{3F5C4362-F202-B872-7B61-5E5B13A7853B}"/>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46" name="直线连接符 45">
            <a:extLst>
              <a:ext uri="{FF2B5EF4-FFF2-40B4-BE49-F238E27FC236}">
                <a16:creationId xmlns:a16="http://schemas.microsoft.com/office/drawing/2014/main" id="{7CDFF4B4-21E2-4BF0-9695-3963CF94320D}"/>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47" name="直线连接符 46">
            <a:extLst>
              <a:ext uri="{FF2B5EF4-FFF2-40B4-BE49-F238E27FC236}">
                <a16:creationId xmlns:a16="http://schemas.microsoft.com/office/drawing/2014/main" id="{EB26C7D8-BFB3-A73B-E455-F8941A877C4D}"/>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49" name="直线连接符 48">
            <a:extLst>
              <a:ext uri="{FF2B5EF4-FFF2-40B4-BE49-F238E27FC236}">
                <a16:creationId xmlns:a16="http://schemas.microsoft.com/office/drawing/2014/main" id="{94394FBE-1FA6-37D2-CF05-D8B1DBFD786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50" name="文本框 49">
            <a:extLst>
              <a:ext uri="{FF2B5EF4-FFF2-40B4-BE49-F238E27FC236}">
                <a16:creationId xmlns:a16="http://schemas.microsoft.com/office/drawing/2014/main" id="{EB7AAE26-8028-F069-FE42-44A113620934}"/>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51" name="文本框 50">
            <a:extLst>
              <a:ext uri="{FF2B5EF4-FFF2-40B4-BE49-F238E27FC236}">
                <a16:creationId xmlns:a16="http://schemas.microsoft.com/office/drawing/2014/main" id="{E90F922C-3FF1-12C5-FE42-EDF3B7A7B2AA}"/>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52" name="矩形 51">
            <a:extLst>
              <a:ext uri="{FF2B5EF4-FFF2-40B4-BE49-F238E27FC236}">
                <a16:creationId xmlns:a16="http://schemas.microsoft.com/office/drawing/2014/main" id="{CF356456-A3F2-13C0-6658-AE429923BACA}"/>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3" name="矩形 52">
            <a:extLst>
              <a:ext uri="{FF2B5EF4-FFF2-40B4-BE49-F238E27FC236}">
                <a16:creationId xmlns:a16="http://schemas.microsoft.com/office/drawing/2014/main" id="{7FFDFBE9-18BF-226F-854B-2EF37A7CEBDD}"/>
              </a:ext>
            </a:extLst>
          </p:cNvPr>
          <p:cNvSpPr/>
          <p:nvPr/>
        </p:nvSpPr>
        <p:spPr>
          <a:xfrm flipH="1">
            <a:off x="-2502" y="0"/>
            <a:ext cx="1823717"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文本框 53">
            <a:extLst>
              <a:ext uri="{FF2B5EF4-FFF2-40B4-BE49-F238E27FC236}">
                <a16:creationId xmlns:a16="http://schemas.microsoft.com/office/drawing/2014/main" id="{CE81A293-41F2-6DEF-84BD-58937BDAA472}"/>
              </a:ext>
            </a:extLst>
          </p:cNvPr>
          <p:cNvSpPr txBox="1"/>
          <p:nvPr/>
        </p:nvSpPr>
        <p:spPr>
          <a:xfrm>
            <a:off x="297499" y="230103"/>
            <a:ext cx="1313180" cy="430887"/>
          </a:xfrm>
          <a:prstGeom prst="rect">
            <a:avLst/>
          </a:prstGeom>
          <a:noFill/>
        </p:spPr>
        <p:txBody>
          <a:bodyPr wrap="none" rtlCol="0">
            <a:spAutoFit/>
          </a:bodyPr>
          <a:lstStyle/>
          <a:p>
            <a:r>
              <a:rPr kumimoji="1" lang="zh-CN" altLang="en-US" sz="2200" b="1" dirty="0">
                <a:solidFill>
                  <a:srgbClr val="003C89"/>
                </a:solidFill>
              </a:rPr>
              <a:t>基本概念</a:t>
            </a:r>
          </a:p>
        </p:txBody>
      </p:sp>
      <p:sp>
        <p:nvSpPr>
          <p:cNvPr id="55" name="文本框 54">
            <a:extLst>
              <a:ext uri="{FF2B5EF4-FFF2-40B4-BE49-F238E27FC236}">
                <a16:creationId xmlns:a16="http://schemas.microsoft.com/office/drawing/2014/main" id="{C8F37D3E-01B0-E2FD-5E47-328277785EAB}"/>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56" name="文本框 55">
            <a:extLst>
              <a:ext uri="{FF2B5EF4-FFF2-40B4-BE49-F238E27FC236}">
                <a16:creationId xmlns:a16="http://schemas.microsoft.com/office/drawing/2014/main" id="{FEED9CA6-6318-5CFD-2100-AB285B4EA614}"/>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57" name="文本框 56">
            <a:extLst>
              <a:ext uri="{FF2B5EF4-FFF2-40B4-BE49-F238E27FC236}">
                <a16:creationId xmlns:a16="http://schemas.microsoft.com/office/drawing/2014/main" id="{6079CFB2-A0CF-1FB3-5EFF-537A42514CC9}"/>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8" name="文本框 57">
            <a:extLst>
              <a:ext uri="{FF2B5EF4-FFF2-40B4-BE49-F238E27FC236}">
                <a16:creationId xmlns:a16="http://schemas.microsoft.com/office/drawing/2014/main" id="{AAB52D28-D0C6-9F22-A2D9-C82B020301F4}"/>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59" name="文本框 58">
            <a:extLst>
              <a:ext uri="{FF2B5EF4-FFF2-40B4-BE49-F238E27FC236}">
                <a16:creationId xmlns:a16="http://schemas.microsoft.com/office/drawing/2014/main" id="{7E61D024-8A26-3FB3-690B-005AD2297D88}"/>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60" name="直线连接符 59">
            <a:extLst>
              <a:ext uri="{FF2B5EF4-FFF2-40B4-BE49-F238E27FC236}">
                <a16:creationId xmlns:a16="http://schemas.microsoft.com/office/drawing/2014/main" id="{FBF3AE97-3B87-6832-B7D1-37FE9927D431}"/>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1" name="直线连接符 60">
            <a:extLst>
              <a:ext uri="{FF2B5EF4-FFF2-40B4-BE49-F238E27FC236}">
                <a16:creationId xmlns:a16="http://schemas.microsoft.com/office/drawing/2014/main" id="{085C5772-48BB-FECC-143A-963A40DFB1B1}"/>
              </a:ext>
            </a:extLst>
          </p:cNvPr>
          <p:cNvCxnSpPr>
            <a:cxnSpLocks/>
          </p:cNvCxnSpPr>
          <p:nvPr/>
        </p:nvCxnSpPr>
        <p:spPr>
          <a:xfrm>
            <a:off x="-9839" y="891251"/>
            <a:ext cx="1831054"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62" name="直线连接符 61">
            <a:extLst>
              <a:ext uri="{FF2B5EF4-FFF2-40B4-BE49-F238E27FC236}">
                <a16:creationId xmlns:a16="http://schemas.microsoft.com/office/drawing/2014/main" id="{1F8E2F83-C6F4-9CF8-BC9B-46BE336DE552}"/>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3" name="直线连接符 62">
            <a:extLst>
              <a:ext uri="{FF2B5EF4-FFF2-40B4-BE49-F238E27FC236}">
                <a16:creationId xmlns:a16="http://schemas.microsoft.com/office/drawing/2014/main" id="{7BA41295-13C0-6DD0-8B92-6D8FC3F52BD8}"/>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024" name="直线连接符 1023">
            <a:extLst>
              <a:ext uri="{FF2B5EF4-FFF2-40B4-BE49-F238E27FC236}">
                <a16:creationId xmlns:a16="http://schemas.microsoft.com/office/drawing/2014/main" id="{0C42791B-3AD0-EF15-D9DE-13DF6D4C7848}"/>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4534847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2E7E0A9E-DA01-BAA1-6742-20FCFD176ACA}"/>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1" name="文本框 10">
            <a:extLst>
              <a:ext uri="{FF2B5EF4-FFF2-40B4-BE49-F238E27FC236}">
                <a16:creationId xmlns:a16="http://schemas.microsoft.com/office/drawing/2014/main" id="{FD3F30F6-9C77-2711-6313-E0073F4A105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14" name="直线连接符 13">
            <a:extLst>
              <a:ext uri="{FF2B5EF4-FFF2-40B4-BE49-F238E27FC236}">
                <a16:creationId xmlns:a16="http://schemas.microsoft.com/office/drawing/2014/main" id="{DD4B5B86-E870-1D16-92C9-8341B772ADC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5" name="直线连接符 14">
            <a:extLst>
              <a:ext uri="{FF2B5EF4-FFF2-40B4-BE49-F238E27FC236}">
                <a16:creationId xmlns:a16="http://schemas.microsoft.com/office/drawing/2014/main" id="{F8974C95-B884-A9FD-E73C-56C5C40C36E9}"/>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6" name="直线连接符 15">
            <a:extLst>
              <a:ext uri="{FF2B5EF4-FFF2-40B4-BE49-F238E27FC236}">
                <a16:creationId xmlns:a16="http://schemas.microsoft.com/office/drawing/2014/main" id="{7577D021-AC21-4D17-BABF-380D44AB00F2}"/>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17" name="直线连接符 16">
            <a:extLst>
              <a:ext uri="{FF2B5EF4-FFF2-40B4-BE49-F238E27FC236}">
                <a16:creationId xmlns:a16="http://schemas.microsoft.com/office/drawing/2014/main" id="{B2BF0B51-F2FE-4ED6-1743-0E4EA49CC577}"/>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8" name="直线连接符 17">
            <a:extLst>
              <a:ext uri="{FF2B5EF4-FFF2-40B4-BE49-F238E27FC236}">
                <a16:creationId xmlns:a16="http://schemas.microsoft.com/office/drawing/2014/main" id="{43AE44DA-15A4-5F1F-CF8D-982D214BD2CA}"/>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0" name="直线连接符 19">
            <a:extLst>
              <a:ext uri="{FF2B5EF4-FFF2-40B4-BE49-F238E27FC236}">
                <a16:creationId xmlns:a16="http://schemas.microsoft.com/office/drawing/2014/main" id="{0FF7A0CF-F4B7-778A-18F6-5EA500F288E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21" name="文本框 20">
            <a:extLst>
              <a:ext uri="{FF2B5EF4-FFF2-40B4-BE49-F238E27FC236}">
                <a16:creationId xmlns:a16="http://schemas.microsoft.com/office/drawing/2014/main" id="{BC36D9F1-CC6A-869D-22D5-32E9E1C0927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2" name="文本框 1">
            <a:extLst>
              <a:ext uri="{FF2B5EF4-FFF2-40B4-BE49-F238E27FC236}">
                <a16:creationId xmlns:a16="http://schemas.microsoft.com/office/drawing/2014/main" id="{B93ABC55-F56F-2990-2CEE-C973AA9D2A99}"/>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 name="矩形 2">
            <a:extLst>
              <a:ext uri="{FF2B5EF4-FFF2-40B4-BE49-F238E27FC236}">
                <a16:creationId xmlns:a16="http://schemas.microsoft.com/office/drawing/2014/main" id="{FBC4A93E-38AA-1D80-C628-1ED01E01774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BE4AE944-21B8-DE96-ADFB-D47DB351BDA6}"/>
              </a:ext>
            </a:extLst>
          </p:cNvPr>
          <p:cNvSpPr/>
          <p:nvPr/>
        </p:nvSpPr>
        <p:spPr>
          <a:xfrm>
            <a:off x="6015369"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7CB9AFD6-9D9D-8861-5B5E-1EE4617935B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1B5FBE79-858E-5655-13B7-16A7C0BB57B9}"/>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3127EF6F-9F0D-79AE-5632-237D833F810B}"/>
              </a:ext>
            </a:extLst>
          </p:cNvPr>
          <p:cNvSpPr txBox="1"/>
          <p:nvPr/>
        </p:nvSpPr>
        <p:spPr>
          <a:xfrm>
            <a:off x="6289082" y="230103"/>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A77139D1-8EA4-BFC1-2676-1644026B930D}"/>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6" name="文本框 25">
            <a:extLst>
              <a:ext uri="{FF2B5EF4-FFF2-40B4-BE49-F238E27FC236}">
                <a16:creationId xmlns:a16="http://schemas.microsoft.com/office/drawing/2014/main" id="{A0A8A1CE-7220-A867-CC9F-7EFEAF3F92CB}"/>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27" name="文本框 26">
            <a:extLst>
              <a:ext uri="{FF2B5EF4-FFF2-40B4-BE49-F238E27FC236}">
                <a16:creationId xmlns:a16="http://schemas.microsoft.com/office/drawing/2014/main" id="{E9DA8F68-7F33-8590-74F7-79DE635EC1D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29" name="直线连接符 28">
            <a:extLst>
              <a:ext uri="{FF2B5EF4-FFF2-40B4-BE49-F238E27FC236}">
                <a16:creationId xmlns:a16="http://schemas.microsoft.com/office/drawing/2014/main" id="{C65D13E0-CAF1-1EAF-E18F-F48339497BE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FEBC6B82-B132-5419-CE21-ADBA44D633F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4" name="直线连接符 33">
            <a:extLst>
              <a:ext uri="{FF2B5EF4-FFF2-40B4-BE49-F238E27FC236}">
                <a16:creationId xmlns:a16="http://schemas.microsoft.com/office/drawing/2014/main" id="{403C9F00-0FEF-A078-9048-F41B206F5F1B}"/>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6" name="直线连接符 35">
            <a:extLst>
              <a:ext uri="{FF2B5EF4-FFF2-40B4-BE49-F238E27FC236}">
                <a16:creationId xmlns:a16="http://schemas.microsoft.com/office/drawing/2014/main" id="{ED84FF81-347B-FFD7-D193-0E6004805462}"/>
              </a:ext>
            </a:extLst>
          </p:cNvPr>
          <p:cNvCxnSpPr>
            <a:cxnSpLocks/>
          </p:cNvCxnSpPr>
          <p:nvPr/>
        </p:nvCxnSpPr>
        <p:spPr>
          <a:xfrm>
            <a:off x="6013121"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
        <p:nvSpPr>
          <p:cNvPr id="38" name="标题 2">
            <a:extLst>
              <a:ext uri="{FF2B5EF4-FFF2-40B4-BE49-F238E27FC236}">
                <a16:creationId xmlns:a16="http://schemas.microsoft.com/office/drawing/2014/main" id="{593514C2-6993-5AAC-A0E1-7E469B8DA5CD}"/>
              </a:ext>
            </a:extLst>
          </p:cNvPr>
          <p:cNvSpPr>
            <a:spLocks noGrp="1"/>
          </p:cNvSpPr>
          <p:nvPr>
            <p:ph type="title"/>
          </p:nvPr>
        </p:nvSpPr>
        <p:spPr>
          <a:xfrm>
            <a:off x="236022" y="1023210"/>
            <a:ext cx="4212410"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Product Quantization</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31" name="图片 30">
            <a:extLst>
              <a:ext uri="{FF2B5EF4-FFF2-40B4-BE49-F238E27FC236}">
                <a16:creationId xmlns:a16="http://schemas.microsoft.com/office/drawing/2014/main" id="{A5FB779C-1014-6D63-F7CC-F11C264B2C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810" y="1561214"/>
            <a:ext cx="4807236" cy="4933742"/>
          </a:xfrm>
          <a:prstGeom prst="rect">
            <a:avLst/>
          </a:prstGeom>
        </p:spPr>
      </p:pic>
      <p:sp>
        <p:nvSpPr>
          <p:cNvPr id="9" name="内容占位符 5">
            <a:extLst>
              <a:ext uri="{FF2B5EF4-FFF2-40B4-BE49-F238E27FC236}">
                <a16:creationId xmlns:a16="http://schemas.microsoft.com/office/drawing/2014/main" id="{8F1B3C31-C7F9-ED45-92B3-C79B9EEE48A7}"/>
              </a:ext>
            </a:extLst>
          </p:cNvPr>
          <p:cNvSpPr txBox="1">
            <a:spLocks/>
          </p:cNvSpPr>
          <p:nvPr/>
        </p:nvSpPr>
        <p:spPr>
          <a:xfrm>
            <a:off x="379560" y="1595615"/>
            <a:ext cx="6236393" cy="4846994"/>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anchor="ctr"/>
          <a:lstStyle>
            <a:lvl1pPr marL="239106" marR="0" indent="-239106" algn="l" defTabSz="1218804" rtl="0" eaLnBrk="1" fontAlgn="base" latinLnBrk="1" hangingPunct="1">
              <a:lnSpc>
                <a:spcPct val="150000"/>
              </a:lnSpc>
              <a:spcBef>
                <a:spcPts val="0"/>
              </a:spcBef>
              <a:spcAft>
                <a:spcPts val="800"/>
              </a:spcAft>
              <a:buClr>
                <a:srgbClr val="92D050"/>
              </a:buClr>
              <a:buFont typeface="Arial" pitchFamily="34" charset="0"/>
              <a:buChar char="•"/>
              <a:tabLst/>
              <a:defRPr kumimoji="0" lang="zh-CN" altLang="en-US" sz="2000" b="0" i="0" u="none" strike="noStrike" kern="0" cap="none" spc="0" normalizeH="0" baseline="0" dirty="0">
                <a:ln>
                  <a:noFill/>
                </a:ln>
                <a:solidFill>
                  <a:srgbClr val="374154"/>
                </a:solidFill>
                <a:effectLst/>
                <a:uLnTx/>
                <a:uFillTx/>
                <a:latin typeface="Gill Sans MT" panose="020B0502020104020203" pitchFamily="34" charset="0"/>
                <a:ea typeface="微软雅黑" pitchFamily="34" charset="-122"/>
                <a:cs typeface="+mn-cs"/>
              </a:defRPr>
            </a:lvl1pPr>
            <a:lvl2pPr marL="476096" marR="0" indent="-236990" algn="l" defTabSz="1218804" rtl="0" eaLnBrk="1" fontAlgn="base" latinLnBrk="1" hangingPunct="1">
              <a:lnSpc>
                <a:spcPct val="150000"/>
              </a:lnSpc>
              <a:spcBef>
                <a:spcPts val="0"/>
              </a:spcBef>
              <a:spcAft>
                <a:spcPts val="800"/>
              </a:spcAft>
              <a:buClr>
                <a:srgbClr val="92D050"/>
              </a:buClr>
              <a:buFont typeface="Arial" panose="020B0604020202020204" pitchFamily="34" charset="0"/>
              <a:buChar char="◦"/>
              <a:tabLst/>
              <a:defRPr kumimoji="0" lang="zh-CN" altLang="en-US" sz="1800" b="0" i="0" u="none" strike="noStrike" kern="0" cap="none" spc="0" normalizeH="0" baseline="0" dirty="0">
                <a:ln>
                  <a:noFill/>
                </a:ln>
                <a:solidFill>
                  <a:srgbClr val="374154"/>
                </a:solidFill>
                <a:effectLst/>
                <a:uLnTx/>
                <a:uFillTx/>
                <a:latin typeface="Gill Sans MT" panose="020B0502020104020203" pitchFamily="34" charset="0"/>
                <a:ea typeface="微软雅黑" pitchFamily="34" charset="-122"/>
                <a:cs typeface="+mn-cs"/>
              </a:defRPr>
            </a:lvl2pPr>
            <a:lvl3pPr marL="833696" marR="0" indent="-236990" algn="l" defTabSz="1218804" rtl="0" eaLnBrk="1" fontAlgn="base" latinLnBrk="1" hangingPunct="1">
              <a:lnSpc>
                <a:spcPct val="150000"/>
              </a:lnSpc>
              <a:spcBef>
                <a:spcPts val="0"/>
              </a:spcBef>
              <a:spcAft>
                <a:spcPts val="800"/>
              </a:spcAft>
              <a:buClr>
                <a:srgbClr val="92D050"/>
              </a:buClr>
              <a:buFontTx/>
              <a:buChar char="-"/>
              <a:tabLst/>
              <a:defRPr kumimoji="0" lang="zh-CN" altLang="en-US" sz="1600" b="0" i="0" u="none" strike="noStrike" kern="0" cap="none" spc="0" normalizeH="0" baseline="0" dirty="0">
                <a:ln>
                  <a:noFill/>
                </a:ln>
                <a:solidFill>
                  <a:srgbClr val="374154"/>
                </a:solidFill>
                <a:effectLst/>
                <a:uLnTx/>
                <a:uFillTx/>
                <a:latin typeface="Gill Sans MT" panose="020B0502020104020203" pitchFamily="34" charset="0"/>
                <a:ea typeface="微软雅黑" pitchFamily="34" charset="-122"/>
                <a:cs typeface="+mn-cs"/>
              </a:defRPr>
            </a:lvl3pPr>
            <a:lvl4pPr marL="2133600"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4pPr>
            <a:lvl5pPr marL="2743200"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5pPr>
            <a:lvl6pPr marL="3352800"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6pPr>
            <a:lvl7pPr marL="3962399"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7pPr>
            <a:lvl8pPr marL="4571999"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8pPr>
            <a:lvl9pPr marL="5181599" indent="-304800" algn="l" defTabSz="1219200" rtl="0" eaLnBrk="1" latinLnBrk="0" hangingPunct="1">
              <a:spcBef>
                <a:spcPct val="20000"/>
              </a:spcBef>
              <a:buFont typeface="Arial" pitchFamily="34" charset="0"/>
              <a:buChar char="•"/>
              <a:defRPr sz="1542" kern="1200">
                <a:solidFill>
                  <a:schemeClr val="tx1"/>
                </a:solidFill>
                <a:latin typeface="+mn-lt"/>
                <a:ea typeface="+mn-ea"/>
                <a:cs typeface="+mn-cs"/>
              </a:defRPr>
            </a:lvl9pPr>
          </a:lstStyle>
          <a:p>
            <a:r>
              <a:rPr lang="zh-CN" altLang="en-US" dirty="0"/>
              <a:t>将向量分解为 </a:t>
            </a:r>
            <a:r>
              <a:rPr lang="en-US" altLang="zh-CN" dirty="0"/>
              <a:t>m</a:t>
            </a:r>
            <a:r>
              <a:rPr lang="zh-CN" altLang="en-US" dirty="0"/>
              <a:t> 个子向量，对每个子向量独立量化，</a:t>
            </a:r>
            <a:r>
              <a:rPr lang="en-US" altLang="zh-CN" dirty="0"/>
              <a:t>e.g.</a:t>
            </a:r>
            <a:r>
              <a:rPr lang="zh-CN" altLang="en-US" dirty="0"/>
              <a:t>：</a:t>
            </a:r>
            <a:endParaRPr lang="en-US" altLang="zh-CN" dirty="0"/>
          </a:p>
          <a:p>
            <a:pPr marL="582006" lvl="1" indent="-342900">
              <a:buFont typeface="+mj-lt"/>
              <a:buAutoNum type="arabicPeriod"/>
            </a:pPr>
            <a:r>
              <a:rPr lang="zh-CN" altLang="en-US" dirty="0"/>
              <a:t>将 </a:t>
            </a:r>
            <a:r>
              <a:rPr lang="en-US" altLang="zh-CN" dirty="0"/>
              <a:t>128 </a:t>
            </a:r>
            <a:r>
              <a:rPr lang="zh-CN" altLang="en-US" dirty="0"/>
              <a:t>维向量分为 </a:t>
            </a:r>
            <a:r>
              <a:rPr lang="en-US" altLang="zh-CN" dirty="0"/>
              <a:t>8 </a:t>
            </a:r>
            <a:r>
              <a:rPr lang="zh-CN" altLang="en-US" dirty="0"/>
              <a:t>个 </a:t>
            </a:r>
            <a:r>
              <a:rPr lang="en-US" altLang="zh-CN" dirty="0"/>
              <a:t>16 </a:t>
            </a:r>
            <a:r>
              <a:rPr lang="zh-CN" altLang="en-US" dirty="0"/>
              <a:t>维</a:t>
            </a:r>
            <a:endParaRPr lang="en-US" altLang="zh-CN" dirty="0"/>
          </a:p>
          <a:p>
            <a:pPr marL="582006" lvl="1" indent="-342900">
              <a:buFont typeface="+mj-lt"/>
              <a:buAutoNum type="arabicPeriod"/>
            </a:pPr>
            <a:r>
              <a:rPr lang="en-US" altLang="zh-CN" dirty="0"/>
              <a:t>8 </a:t>
            </a:r>
            <a:r>
              <a:rPr lang="zh-CN" altLang="en-US" dirty="0"/>
              <a:t>个 </a:t>
            </a:r>
            <a:r>
              <a:rPr lang="en-US" altLang="zh-CN" dirty="0"/>
              <a:t>16 </a:t>
            </a:r>
            <a:r>
              <a:rPr lang="zh-CN" altLang="en-US" dirty="0"/>
              <a:t>维子向量分别聚类</a:t>
            </a:r>
            <a:endParaRPr lang="en-US" altLang="zh-CN" dirty="0"/>
          </a:p>
          <a:p>
            <a:pPr marL="582006" lvl="1" indent="-342900">
              <a:buFont typeface="+mj-lt"/>
              <a:buAutoNum type="arabicPeriod"/>
            </a:pPr>
            <a:r>
              <a:rPr lang="zh-CN" altLang="en-US" dirty="0"/>
              <a:t>得到 </a:t>
            </a:r>
            <a:r>
              <a:rPr lang="en-US" altLang="zh-CN" dirty="0"/>
              <a:t>8 </a:t>
            </a:r>
            <a:r>
              <a:rPr lang="zh-CN" altLang="en-US" dirty="0"/>
              <a:t>个向量组合成最终编码</a:t>
            </a:r>
            <a:endParaRPr lang="en-US" altLang="zh-CN" dirty="0"/>
          </a:p>
          <a:p>
            <a:pPr marL="239106" lvl="1" indent="0">
              <a:buNone/>
            </a:pPr>
            <a:endParaRPr lang="en-US" altLang="zh-CN" dirty="0"/>
          </a:p>
          <a:p>
            <a:pPr marL="239106" lvl="1" indent="-239106">
              <a:buFont typeface="Arial" pitchFamily="34" charset="0"/>
              <a:buChar char="•"/>
            </a:pPr>
            <a:r>
              <a:rPr lang="en-US" altLang="zh-CN" sz="2000" dirty="0"/>
              <a:t>256</a:t>
            </a:r>
            <a:r>
              <a:rPr lang="zh-CN" altLang="en-US" sz="2000" dirty="0"/>
              <a:t> 维向量大概需 </a:t>
            </a:r>
            <a:r>
              <a:rPr lang="en-US" altLang="zh-CN" sz="2000" dirty="0"/>
              <a:t>2</a:t>
            </a:r>
            <a:r>
              <a:rPr lang="en-US" altLang="zh-CN" sz="2000" baseline="30000" dirty="0"/>
              <a:t>64</a:t>
            </a:r>
            <a:r>
              <a:rPr lang="zh-CN" altLang="en-US" sz="2000" dirty="0"/>
              <a:t> 个聚类中心（量化前）</a:t>
            </a:r>
            <a:endParaRPr lang="en-US" altLang="zh-CN" sz="2000" dirty="0"/>
          </a:p>
          <a:p>
            <a:pPr marL="239106" lvl="1" indent="-239106">
              <a:buFont typeface="Arial" pitchFamily="34" charset="0"/>
              <a:buChar char="•"/>
            </a:pPr>
            <a:r>
              <a:rPr lang="en-US" altLang="zh-CN" sz="2000" dirty="0"/>
              <a:t>8 x 16 </a:t>
            </a:r>
            <a:r>
              <a:rPr lang="zh-CN" altLang="en-US" sz="2000" dirty="0"/>
              <a:t>维子向量大概需 </a:t>
            </a:r>
            <a:r>
              <a:rPr lang="en-US" altLang="zh-CN" sz="2000" dirty="0"/>
              <a:t>8 x 256 </a:t>
            </a:r>
            <a:r>
              <a:rPr lang="zh-CN" altLang="en-US" sz="2000" dirty="0"/>
              <a:t>个聚类中心（量化后）</a:t>
            </a:r>
            <a:endParaRPr lang="en-US" altLang="zh-CN" sz="2000" dirty="0"/>
          </a:p>
          <a:p>
            <a:r>
              <a:rPr lang="en-US" altLang="zh-CN" dirty="0"/>
              <a:t>2</a:t>
            </a:r>
            <a:r>
              <a:rPr lang="en-US" altLang="zh-CN" baseline="30000" dirty="0"/>
              <a:t>64</a:t>
            </a:r>
            <a:r>
              <a:rPr lang="en-US" altLang="zh-CN" dirty="0"/>
              <a:t> &gt;&gt;&gt;</a:t>
            </a:r>
            <a:r>
              <a:rPr lang="zh-CN" altLang="en-US" dirty="0"/>
              <a:t> </a:t>
            </a:r>
            <a:r>
              <a:rPr lang="en-US" altLang="zh-CN" dirty="0"/>
              <a:t>8 x 256 = 2048</a:t>
            </a:r>
            <a:endParaRPr lang="zh-CN" altLang="en-US" dirty="0"/>
          </a:p>
        </p:txBody>
      </p:sp>
    </p:spTree>
    <p:extLst>
      <p:ext uri="{BB962C8B-B14F-4D97-AF65-F5344CB8AC3E}">
        <p14:creationId xmlns:p14="http://schemas.microsoft.com/office/powerpoint/2010/main" val="379771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F3C2E7F-B8AE-7D15-60D2-F4E1A246B420}"/>
              </a:ext>
            </a:extLst>
          </p:cNvPr>
          <p:cNvPicPr>
            <a:picLocks noChangeAspect="1"/>
          </p:cNvPicPr>
          <p:nvPr/>
        </p:nvPicPr>
        <p:blipFill>
          <a:blip r:embed="rId3"/>
          <a:stretch>
            <a:fillRect/>
          </a:stretch>
        </p:blipFill>
        <p:spPr>
          <a:xfrm>
            <a:off x="6279635" y="3339298"/>
            <a:ext cx="5890133" cy="3536066"/>
          </a:xfrm>
          <a:prstGeom prst="rect">
            <a:avLst/>
          </a:prstGeom>
        </p:spPr>
      </p:pic>
      <p:pic>
        <p:nvPicPr>
          <p:cNvPr id="25" name="图片 24">
            <a:extLst>
              <a:ext uri="{FF2B5EF4-FFF2-40B4-BE49-F238E27FC236}">
                <a16:creationId xmlns:a16="http://schemas.microsoft.com/office/drawing/2014/main" id="{98512C6B-E0A6-F121-F015-EAB6D84AC046}"/>
              </a:ext>
            </a:extLst>
          </p:cNvPr>
          <p:cNvPicPr>
            <a:picLocks noChangeAspect="1"/>
          </p:cNvPicPr>
          <p:nvPr/>
        </p:nvPicPr>
        <p:blipFill>
          <a:blip r:embed="rId4"/>
          <a:stretch>
            <a:fillRect/>
          </a:stretch>
        </p:blipFill>
        <p:spPr>
          <a:xfrm>
            <a:off x="12270" y="3420323"/>
            <a:ext cx="6221351" cy="3433264"/>
          </a:xfrm>
          <a:prstGeom prst="rect">
            <a:avLst/>
          </a:prstGeom>
        </p:spPr>
      </p:pic>
      <p:sp>
        <p:nvSpPr>
          <p:cNvPr id="26" name="标题 2">
            <a:extLst>
              <a:ext uri="{FF2B5EF4-FFF2-40B4-BE49-F238E27FC236}">
                <a16:creationId xmlns:a16="http://schemas.microsoft.com/office/drawing/2014/main" id="{2FDC1D82-B245-ED7D-47C0-143885C9B25E}"/>
              </a:ext>
            </a:extLst>
          </p:cNvPr>
          <p:cNvSpPr>
            <a:spLocks noGrp="1"/>
          </p:cNvSpPr>
          <p:nvPr>
            <p:ph type="title"/>
          </p:nvPr>
        </p:nvSpPr>
        <p:spPr>
          <a:xfrm>
            <a:off x="236020" y="1023210"/>
            <a:ext cx="6364404"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Commercial Products</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and</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Scenarios</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27" name="文本框 26">
            <a:extLst>
              <a:ext uri="{FF2B5EF4-FFF2-40B4-BE49-F238E27FC236}">
                <a16:creationId xmlns:a16="http://schemas.microsoft.com/office/drawing/2014/main" id="{5A1C15C9-4812-DEA4-3E9E-1D4EFB7C5869}"/>
              </a:ext>
            </a:extLst>
          </p:cNvPr>
          <p:cNvSpPr txBox="1"/>
          <p:nvPr/>
        </p:nvSpPr>
        <p:spPr>
          <a:xfrm>
            <a:off x="571210" y="1693413"/>
            <a:ext cx="9244122" cy="1518364"/>
          </a:xfrm>
          <a:prstGeom prst="rect">
            <a:avLst/>
          </a:prstGeom>
          <a:noFill/>
        </p:spPr>
        <p:txBody>
          <a:bodyPr wrap="square" rtlCol="0">
            <a:spAutoFit/>
          </a:bodyPr>
          <a:lstStyle/>
          <a:p>
            <a:pPr marL="228600" indent="-228600">
              <a:spcBef>
                <a:spcPts val="1600"/>
              </a:spcBef>
              <a:buFont typeface="Arial" panose="020B0604020202020204" pitchFamily="34" charset="0"/>
              <a:buChar char="•"/>
            </a:pPr>
            <a:r>
              <a:rPr lang="zh-CN" altLang="en-US" sz="2200" dirty="0">
                <a:latin typeface="Cambria" panose="02040503050406030204" pitchFamily="18" charset="0"/>
                <a:cs typeface="Times New Roman" panose="02020603050405020304" pitchFamily="18" charset="0"/>
              </a:rPr>
              <a:t>推荐系统：根据用户行为向量匹配相似物品（如电商、短视频推荐）</a:t>
            </a:r>
          </a:p>
          <a:p>
            <a:pPr marL="228600" indent="-228600">
              <a:spcBef>
                <a:spcPts val="1600"/>
              </a:spcBef>
              <a:buFont typeface="Arial" panose="020B0604020202020204" pitchFamily="34" charset="0"/>
              <a:buChar char="•"/>
            </a:pPr>
            <a:r>
              <a:rPr lang="zh-CN" altLang="en-US" sz="2200" dirty="0">
                <a:latin typeface="Cambria" panose="02040503050406030204" pitchFamily="18" charset="0"/>
                <a:cs typeface="Times New Roman" panose="02020603050405020304" pitchFamily="18" charset="0"/>
              </a:rPr>
              <a:t>图像</a:t>
            </a:r>
            <a:r>
              <a:rPr lang="en-US" altLang="zh-CN" sz="2200" dirty="0">
                <a:latin typeface="Cambria" panose="02040503050406030204" pitchFamily="18" charset="0"/>
                <a:cs typeface="Times New Roman" panose="02020603050405020304" pitchFamily="18" charset="0"/>
              </a:rPr>
              <a:t>/</a:t>
            </a:r>
            <a:r>
              <a:rPr lang="zh-CN" altLang="en-US" sz="2200" dirty="0">
                <a:latin typeface="Cambria" panose="02040503050406030204" pitchFamily="18" charset="0"/>
                <a:cs typeface="Times New Roman" panose="02020603050405020304" pitchFamily="18" charset="0"/>
              </a:rPr>
              <a:t>视频检索：以图搜图（如 </a:t>
            </a:r>
            <a:r>
              <a:rPr lang="en" altLang="zh-CN" sz="2200" dirty="0">
                <a:latin typeface="Cambria" panose="02040503050406030204" pitchFamily="18" charset="0"/>
                <a:cs typeface="Times New Roman" panose="02020603050405020304" pitchFamily="18" charset="0"/>
              </a:rPr>
              <a:t>Google Images</a:t>
            </a:r>
            <a:r>
              <a:rPr lang="zh-CN" altLang="en" sz="2200" dirty="0">
                <a:latin typeface="Cambria" panose="02040503050406030204" pitchFamily="18" charset="0"/>
                <a:cs typeface="Times New Roman" panose="02020603050405020304" pitchFamily="18" charset="0"/>
              </a:rPr>
              <a:t>、</a:t>
            </a:r>
            <a:r>
              <a:rPr lang="zh-CN" altLang="en-US" sz="2200" dirty="0">
                <a:latin typeface="Cambria" panose="02040503050406030204" pitchFamily="18" charset="0"/>
                <a:cs typeface="Times New Roman" panose="02020603050405020304" pitchFamily="18" charset="0"/>
              </a:rPr>
              <a:t>医学影像分析）</a:t>
            </a:r>
          </a:p>
          <a:p>
            <a:pPr marL="228600" indent="-228600">
              <a:spcBef>
                <a:spcPts val="1600"/>
              </a:spcBef>
              <a:buFont typeface="Arial" panose="020B0604020202020204" pitchFamily="34" charset="0"/>
              <a:buChar char="•"/>
            </a:pPr>
            <a:r>
              <a:rPr lang="zh-CN" altLang="en-US" sz="2200" dirty="0">
                <a:latin typeface="Cambria" panose="02040503050406030204" pitchFamily="18" charset="0"/>
                <a:cs typeface="Times New Roman" panose="02020603050405020304" pitchFamily="18" charset="0"/>
              </a:rPr>
              <a:t>自然语言处理：语义搜索（如问答系统、聊天机器人）、文本去重</a:t>
            </a:r>
          </a:p>
        </p:txBody>
      </p:sp>
      <p:sp>
        <p:nvSpPr>
          <p:cNvPr id="28" name="矩形 27">
            <a:extLst>
              <a:ext uri="{FF2B5EF4-FFF2-40B4-BE49-F238E27FC236}">
                <a16:creationId xmlns:a16="http://schemas.microsoft.com/office/drawing/2014/main" id="{B889759D-90A5-C927-0F3C-F0F2CBFCDFD2}"/>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矩形 28">
            <a:extLst>
              <a:ext uri="{FF2B5EF4-FFF2-40B4-BE49-F238E27FC236}">
                <a16:creationId xmlns:a16="http://schemas.microsoft.com/office/drawing/2014/main" id="{2AEAFC2F-B4C6-A7AF-4728-66630828C826}"/>
              </a:ext>
            </a:extLst>
          </p:cNvPr>
          <p:cNvSpPr/>
          <p:nvPr/>
        </p:nvSpPr>
        <p:spPr>
          <a:xfrm>
            <a:off x="8109943" y="0"/>
            <a:ext cx="1926458"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836C0E11-E9DD-AC1D-7CD4-DD9D486BD297}"/>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31" name="文本框 30">
            <a:extLst>
              <a:ext uri="{FF2B5EF4-FFF2-40B4-BE49-F238E27FC236}">
                <a16:creationId xmlns:a16="http://schemas.microsoft.com/office/drawing/2014/main" id="{17699DF2-5063-DCA7-8843-31C93E1CBDD6}"/>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32" name="文本框 31">
            <a:extLst>
              <a:ext uri="{FF2B5EF4-FFF2-40B4-BE49-F238E27FC236}">
                <a16:creationId xmlns:a16="http://schemas.microsoft.com/office/drawing/2014/main" id="{35B47401-B8AA-EA5C-ACC2-3C4C420AEF85}"/>
              </a:ext>
            </a:extLst>
          </p:cNvPr>
          <p:cNvSpPr txBox="1"/>
          <p:nvPr/>
        </p:nvSpPr>
        <p:spPr>
          <a:xfrm>
            <a:off x="6328497"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33" name="文本框 32">
            <a:extLst>
              <a:ext uri="{FF2B5EF4-FFF2-40B4-BE49-F238E27FC236}">
                <a16:creationId xmlns:a16="http://schemas.microsoft.com/office/drawing/2014/main" id="{41D0E232-499A-67A1-CB4F-50AFFA6D4889}"/>
              </a:ext>
            </a:extLst>
          </p:cNvPr>
          <p:cNvSpPr txBox="1"/>
          <p:nvPr/>
        </p:nvSpPr>
        <p:spPr>
          <a:xfrm>
            <a:off x="8424323" y="230103"/>
            <a:ext cx="1313180" cy="430887"/>
          </a:xfrm>
          <a:prstGeom prst="rect">
            <a:avLst/>
          </a:prstGeom>
          <a:noFill/>
        </p:spPr>
        <p:txBody>
          <a:bodyPr wrap="none" rtlCol="0">
            <a:spAutoFit/>
          </a:bodyPr>
          <a:lstStyle/>
          <a:p>
            <a:r>
              <a:rPr kumimoji="1" lang="zh-CN" altLang="en-US" sz="2200" b="1" dirty="0">
                <a:solidFill>
                  <a:srgbClr val="003C89"/>
                </a:solidFill>
              </a:rPr>
              <a:t>主流产品</a:t>
            </a:r>
          </a:p>
        </p:txBody>
      </p:sp>
      <p:sp>
        <p:nvSpPr>
          <p:cNvPr id="34" name="文本框 33">
            <a:extLst>
              <a:ext uri="{FF2B5EF4-FFF2-40B4-BE49-F238E27FC236}">
                <a16:creationId xmlns:a16="http://schemas.microsoft.com/office/drawing/2014/main" id="{192F8FD5-D0C9-3E9A-582C-BC6874915C36}"/>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35" name="文本框 34">
            <a:extLst>
              <a:ext uri="{FF2B5EF4-FFF2-40B4-BE49-F238E27FC236}">
                <a16:creationId xmlns:a16="http://schemas.microsoft.com/office/drawing/2014/main" id="{2B9EB63E-8FCB-E490-B9A4-75EEEBDE178D}"/>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36" name="直线连接符 35">
            <a:extLst>
              <a:ext uri="{FF2B5EF4-FFF2-40B4-BE49-F238E27FC236}">
                <a16:creationId xmlns:a16="http://schemas.microsoft.com/office/drawing/2014/main" id="{C7EB5202-1337-D82C-BFD0-D3FB167433FF}"/>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7" name="直线连接符 36">
            <a:extLst>
              <a:ext uri="{FF2B5EF4-FFF2-40B4-BE49-F238E27FC236}">
                <a16:creationId xmlns:a16="http://schemas.microsoft.com/office/drawing/2014/main" id="{0B4149FE-EBCF-828D-8686-F61579910F1E}"/>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8" name="直线连接符 37">
            <a:extLst>
              <a:ext uri="{FF2B5EF4-FFF2-40B4-BE49-F238E27FC236}">
                <a16:creationId xmlns:a16="http://schemas.microsoft.com/office/drawing/2014/main" id="{F2BBC33C-D20F-E5B6-A32A-46A6F456EC5C}"/>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9" name="直线连接符 38">
            <a:extLst>
              <a:ext uri="{FF2B5EF4-FFF2-40B4-BE49-F238E27FC236}">
                <a16:creationId xmlns:a16="http://schemas.microsoft.com/office/drawing/2014/main" id="{47828B14-C7F2-72F7-F248-DE3F3E075B0D}"/>
              </a:ext>
            </a:extLst>
          </p:cNvPr>
          <p:cNvCxnSpPr>
            <a:cxnSpLocks/>
          </p:cNvCxnSpPr>
          <p:nvPr/>
        </p:nvCxnSpPr>
        <p:spPr>
          <a:xfrm>
            <a:off x="8109943" y="891251"/>
            <a:ext cx="1927532"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103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4EDD8FEE-E78F-028C-0D42-87E1D8240825}"/>
              </a:ext>
            </a:extLst>
          </p:cNvPr>
          <p:cNvPicPr>
            <a:picLocks noChangeAspect="1"/>
          </p:cNvPicPr>
          <p:nvPr/>
        </p:nvPicPr>
        <p:blipFill rotWithShape="1">
          <a:blip r:embed="rId3"/>
          <a:srcRect b="28004"/>
          <a:stretch/>
        </p:blipFill>
        <p:spPr>
          <a:xfrm>
            <a:off x="2031742" y="1522269"/>
            <a:ext cx="8059577" cy="4984073"/>
          </a:xfrm>
          <a:prstGeom prst="rect">
            <a:avLst/>
          </a:prstGeom>
        </p:spPr>
      </p:pic>
      <p:sp>
        <p:nvSpPr>
          <p:cNvPr id="29" name="标题 2">
            <a:extLst>
              <a:ext uri="{FF2B5EF4-FFF2-40B4-BE49-F238E27FC236}">
                <a16:creationId xmlns:a16="http://schemas.microsoft.com/office/drawing/2014/main" id="{36B8B5E6-A13C-4A45-38DA-133A5142CBB3}"/>
              </a:ext>
            </a:extLst>
          </p:cNvPr>
          <p:cNvSpPr txBox="1">
            <a:spLocks/>
          </p:cNvSpPr>
          <p:nvPr/>
        </p:nvSpPr>
        <p:spPr>
          <a:xfrm>
            <a:off x="236020" y="1023210"/>
            <a:ext cx="6364404" cy="58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200"/>
            <a:r>
              <a:rPr lang="en-US" altLang="zh-CN" sz="2800" b="1" kern="0">
                <a:solidFill>
                  <a:srgbClr val="C00000"/>
                </a:solidFill>
                <a:latin typeface="Futura Medium" panose="020B0602020204020303" pitchFamily="34" charset="-79"/>
                <a:ea typeface="微软雅黑" pitchFamily="34" charset="-122"/>
                <a:cs typeface="Futura Medium" panose="020B0602020204020303" pitchFamily="34" charset="-79"/>
              </a:rPr>
              <a:t>DB-Engines Ranking of Vector DBMS</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0" name="文本框 29">
            <a:extLst>
              <a:ext uri="{FF2B5EF4-FFF2-40B4-BE49-F238E27FC236}">
                <a16:creationId xmlns:a16="http://schemas.microsoft.com/office/drawing/2014/main" id="{2FEC7810-A1AF-02C1-F656-4D45104B2F51}"/>
              </a:ext>
            </a:extLst>
          </p:cNvPr>
          <p:cNvSpPr txBox="1"/>
          <p:nvPr/>
        </p:nvSpPr>
        <p:spPr>
          <a:xfrm>
            <a:off x="3358746" y="6506342"/>
            <a:ext cx="52434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dirty="0">
                <a:solidFill>
                  <a:schemeClr val="bg1">
                    <a:lumMod val="50000"/>
                  </a:schemeClr>
                </a:solidFill>
                <a:latin typeface="Cambria" panose="02040503050406030204" pitchFamily="18" charset="0"/>
                <a:cs typeface="Calibri" panose="020F0502020204030204" pitchFamily="34" charset="0"/>
              </a:rPr>
              <a:t>https://</a:t>
            </a:r>
            <a:r>
              <a:rPr kumimoji="1" lang="en" altLang="zh-CN" dirty="0" err="1">
                <a:solidFill>
                  <a:schemeClr val="bg1">
                    <a:lumMod val="50000"/>
                  </a:schemeClr>
                </a:solidFill>
                <a:latin typeface="Cambria" panose="02040503050406030204" pitchFamily="18" charset="0"/>
                <a:cs typeface="Calibri" panose="020F0502020204030204" pitchFamily="34" charset="0"/>
              </a:rPr>
              <a:t>db-engines.com</a:t>
            </a:r>
            <a:r>
              <a:rPr kumimoji="1" lang="en" altLang="zh-CN" dirty="0">
                <a:solidFill>
                  <a:schemeClr val="bg1">
                    <a:lumMod val="50000"/>
                  </a:schemeClr>
                </a:solidFill>
                <a:latin typeface="Cambria" panose="02040503050406030204" pitchFamily="18" charset="0"/>
                <a:cs typeface="Calibri" panose="020F0502020204030204" pitchFamily="34" charset="0"/>
              </a:rPr>
              <a:t>/</a:t>
            </a:r>
            <a:r>
              <a:rPr kumimoji="1" lang="en" altLang="zh-CN" dirty="0" err="1">
                <a:solidFill>
                  <a:schemeClr val="bg1">
                    <a:lumMod val="50000"/>
                  </a:schemeClr>
                </a:solidFill>
                <a:latin typeface="Cambria" panose="02040503050406030204" pitchFamily="18" charset="0"/>
                <a:cs typeface="Calibri" panose="020F0502020204030204" pitchFamily="34" charset="0"/>
              </a:rPr>
              <a:t>en</a:t>
            </a:r>
            <a:r>
              <a:rPr kumimoji="1" lang="en" altLang="zh-CN" dirty="0">
                <a:solidFill>
                  <a:schemeClr val="bg1">
                    <a:lumMod val="50000"/>
                  </a:schemeClr>
                </a:solidFill>
                <a:latin typeface="Cambria" panose="02040503050406030204" pitchFamily="18" charset="0"/>
                <a:cs typeface="Calibri" panose="020F0502020204030204" pitchFamily="34" charset="0"/>
              </a:rPr>
              <a:t>/ranking/</a:t>
            </a:r>
            <a:r>
              <a:rPr kumimoji="1" lang="en" altLang="zh-CN" dirty="0" err="1">
                <a:solidFill>
                  <a:schemeClr val="bg1">
                    <a:lumMod val="50000"/>
                  </a:schemeClr>
                </a:solidFill>
                <a:latin typeface="Cambria" panose="02040503050406030204" pitchFamily="18" charset="0"/>
                <a:cs typeface="Calibri" panose="020F0502020204030204" pitchFamily="34" charset="0"/>
              </a:rPr>
              <a:t>vector+dbms</a:t>
            </a:r>
            <a:endParaRPr kumimoji="1" lang="en" altLang="zh-CN" dirty="0">
              <a:solidFill>
                <a:schemeClr val="bg1">
                  <a:lumMod val="50000"/>
                </a:schemeClr>
              </a:solidFill>
              <a:latin typeface="Cambria" panose="02040503050406030204" pitchFamily="18" charset="0"/>
              <a:cs typeface="Calibri" panose="020F0502020204030204" pitchFamily="34" charset="0"/>
            </a:endParaRPr>
          </a:p>
        </p:txBody>
      </p:sp>
      <p:sp>
        <p:nvSpPr>
          <p:cNvPr id="44" name="矩形 43">
            <a:extLst>
              <a:ext uri="{FF2B5EF4-FFF2-40B4-BE49-F238E27FC236}">
                <a16:creationId xmlns:a16="http://schemas.microsoft.com/office/drawing/2014/main" id="{A9A1F39B-B34C-CBDD-5D19-0C110C91E86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5" name="矩形 44">
            <a:extLst>
              <a:ext uri="{FF2B5EF4-FFF2-40B4-BE49-F238E27FC236}">
                <a16:creationId xmlns:a16="http://schemas.microsoft.com/office/drawing/2014/main" id="{9E197F60-117A-AF16-DCBA-F5188DB68EE6}"/>
              </a:ext>
            </a:extLst>
          </p:cNvPr>
          <p:cNvSpPr/>
          <p:nvPr/>
        </p:nvSpPr>
        <p:spPr>
          <a:xfrm>
            <a:off x="8109943" y="0"/>
            <a:ext cx="1926458"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文本框 45">
            <a:extLst>
              <a:ext uri="{FF2B5EF4-FFF2-40B4-BE49-F238E27FC236}">
                <a16:creationId xmlns:a16="http://schemas.microsoft.com/office/drawing/2014/main" id="{16936095-2AE9-51DB-7C69-1740DFDA4CA2}"/>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47" name="文本框 46">
            <a:extLst>
              <a:ext uri="{FF2B5EF4-FFF2-40B4-BE49-F238E27FC236}">
                <a16:creationId xmlns:a16="http://schemas.microsoft.com/office/drawing/2014/main" id="{42BDC6D3-7840-0817-3BA2-409CE86F36B0}"/>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48" name="文本框 47">
            <a:extLst>
              <a:ext uri="{FF2B5EF4-FFF2-40B4-BE49-F238E27FC236}">
                <a16:creationId xmlns:a16="http://schemas.microsoft.com/office/drawing/2014/main" id="{A9841E5A-99F1-9A3F-0FDD-D7956F16A3CB}"/>
              </a:ext>
            </a:extLst>
          </p:cNvPr>
          <p:cNvSpPr txBox="1"/>
          <p:nvPr/>
        </p:nvSpPr>
        <p:spPr>
          <a:xfrm>
            <a:off x="6328497"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49" name="文本框 48">
            <a:extLst>
              <a:ext uri="{FF2B5EF4-FFF2-40B4-BE49-F238E27FC236}">
                <a16:creationId xmlns:a16="http://schemas.microsoft.com/office/drawing/2014/main" id="{115B52CB-A51D-E851-731F-746B42073012}"/>
              </a:ext>
            </a:extLst>
          </p:cNvPr>
          <p:cNvSpPr txBox="1"/>
          <p:nvPr/>
        </p:nvSpPr>
        <p:spPr>
          <a:xfrm>
            <a:off x="8424323" y="230103"/>
            <a:ext cx="1313180" cy="430887"/>
          </a:xfrm>
          <a:prstGeom prst="rect">
            <a:avLst/>
          </a:prstGeom>
          <a:noFill/>
        </p:spPr>
        <p:txBody>
          <a:bodyPr wrap="none" rtlCol="0">
            <a:spAutoFit/>
          </a:bodyPr>
          <a:lstStyle/>
          <a:p>
            <a:r>
              <a:rPr kumimoji="1" lang="zh-CN" altLang="en-US" sz="2200" b="1" dirty="0">
                <a:solidFill>
                  <a:srgbClr val="003C89"/>
                </a:solidFill>
              </a:rPr>
              <a:t>主流产品</a:t>
            </a:r>
          </a:p>
        </p:txBody>
      </p:sp>
      <p:sp>
        <p:nvSpPr>
          <p:cNvPr id="50" name="文本框 49">
            <a:extLst>
              <a:ext uri="{FF2B5EF4-FFF2-40B4-BE49-F238E27FC236}">
                <a16:creationId xmlns:a16="http://schemas.microsoft.com/office/drawing/2014/main" id="{8F3CD697-78C8-7B60-5797-A82CE0871574}"/>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52" name="文本框 51">
            <a:extLst>
              <a:ext uri="{FF2B5EF4-FFF2-40B4-BE49-F238E27FC236}">
                <a16:creationId xmlns:a16="http://schemas.microsoft.com/office/drawing/2014/main" id="{CD26060C-9E29-7650-000F-6591F06A99EF}"/>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53" name="直线连接符 52">
            <a:extLst>
              <a:ext uri="{FF2B5EF4-FFF2-40B4-BE49-F238E27FC236}">
                <a16:creationId xmlns:a16="http://schemas.microsoft.com/office/drawing/2014/main" id="{C21EBB28-A7F5-3BA0-81B9-003662E44DB5}"/>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4" name="直线连接符 53">
            <a:extLst>
              <a:ext uri="{FF2B5EF4-FFF2-40B4-BE49-F238E27FC236}">
                <a16:creationId xmlns:a16="http://schemas.microsoft.com/office/drawing/2014/main" id="{6D37EA75-6FD2-6CC9-E867-A4E23319D37E}"/>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5" name="直线连接符 54">
            <a:extLst>
              <a:ext uri="{FF2B5EF4-FFF2-40B4-BE49-F238E27FC236}">
                <a16:creationId xmlns:a16="http://schemas.microsoft.com/office/drawing/2014/main" id="{997EE766-A02C-2A5D-32D0-B1010D998D63}"/>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6" name="直线连接符 55">
            <a:extLst>
              <a:ext uri="{FF2B5EF4-FFF2-40B4-BE49-F238E27FC236}">
                <a16:creationId xmlns:a16="http://schemas.microsoft.com/office/drawing/2014/main" id="{36C3C647-2D68-A072-3CEB-04B25CC3C6A1}"/>
              </a:ext>
            </a:extLst>
          </p:cNvPr>
          <p:cNvCxnSpPr>
            <a:cxnSpLocks/>
          </p:cNvCxnSpPr>
          <p:nvPr/>
        </p:nvCxnSpPr>
        <p:spPr>
          <a:xfrm>
            <a:off x="8109943" y="891251"/>
            <a:ext cx="1927532"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1476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87B70BA-9925-A2D0-8B7D-29CA47364C15}"/>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3" name="矩形 62">
            <a:extLst>
              <a:ext uri="{FF2B5EF4-FFF2-40B4-BE49-F238E27FC236}">
                <a16:creationId xmlns:a16="http://schemas.microsoft.com/office/drawing/2014/main" id="{338EFC36-5432-83EE-1F7F-B0341860A1DF}"/>
              </a:ext>
            </a:extLst>
          </p:cNvPr>
          <p:cNvSpPr/>
          <p:nvPr/>
        </p:nvSpPr>
        <p:spPr>
          <a:xfrm>
            <a:off x="9949290" y="-80"/>
            <a:ext cx="22414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2C40DCE-0B0D-938A-D486-23980634C9B4}"/>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8" name="文本框 7">
            <a:extLst>
              <a:ext uri="{FF2B5EF4-FFF2-40B4-BE49-F238E27FC236}">
                <a16:creationId xmlns:a16="http://schemas.microsoft.com/office/drawing/2014/main" id="{43F43135-CEDA-A2D8-C8A2-EFF1AAE75DAA}"/>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0" name="文本框 9">
            <a:extLst>
              <a:ext uri="{FF2B5EF4-FFF2-40B4-BE49-F238E27FC236}">
                <a16:creationId xmlns:a16="http://schemas.microsoft.com/office/drawing/2014/main" id="{F319CD56-3EF4-793A-3C3A-BD37B01E7029}"/>
              </a:ext>
            </a:extLst>
          </p:cNvPr>
          <p:cNvSpPr txBox="1"/>
          <p:nvPr/>
        </p:nvSpPr>
        <p:spPr>
          <a:xfrm>
            <a:off x="6328497"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12" name="文本框 11">
            <a:extLst>
              <a:ext uri="{FF2B5EF4-FFF2-40B4-BE49-F238E27FC236}">
                <a16:creationId xmlns:a16="http://schemas.microsoft.com/office/drawing/2014/main" id="{EE01F2ED-E485-2BA6-3AA3-2948D3B1C3D9}"/>
              </a:ext>
            </a:extLst>
          </p:cNvPr>
          <p:cNvSpPr txBox="1"/>
          <p:nvPr/>
        </p:nvSpPr>
        <p:spPr>
          <a:xfrm>
            <a:off x="8424323"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13" name="文本框 12">
            <a:extLst>
              <a:ext uri="{FF2B5EF4-FFF2-40B4-BE49-F238E27FC236}">
                <a16:creationId xmlns:a16="http://schemas.microsoft.com/office/drawing/2014/main" id="{1BF37D60-0DDC-E2B7-16B5-1A13EFB52C16}"/>
              </a:ext>
            </a:extLst>
          </p:cNvPr>
          <p:cNvSpPr txBox="1"/>
          <p:nvPr/>
        </p:nvSpPr>
        <p:spPr>
          <a:xfrm>
            <a:off x="10315921" y="230103"/>
            <a:ext cx="1595309" cy="430887"/>
          </a:xfrm>
          <a:prstGeom prst="rect">
            <a:avLst/>
          </a:prstGeom>
          <a:noFill/>
        </p:spPr>
        <p:txBody>
          <a:bodyPr wrap="square" rtlCol="0">
            <a:spAutoFit/>
          </a:bodyPr>
          <a:lstStyle/>
          <a:p>
            <a:r>
              <a:rPr kumimoji="1" lang="zh-CN" altLang="en-US" sz="2200" b="1" dirty="0">
                <a:solidFill>
                  <a:srgbClr val="003C89"/>
                </a:solidFill>
              </a:rPr>
              <a:t>挑战与趋势</a:t>
            </a:r>
          </a:p>
        </p:txBody>
      </p:sp>
      <p:cxnSp>
        <p:nvCxnSpPr>
          <p:cNvPr id="19" name="直线连接符 18">
            <a:extLst>
              <a:ext uri="{FF2B5EF4-FFF2-40B4-BE49-F238E27FC236}">
                <a16:creationId xmlns:a16="http://schemas.microsoft.com/office/drawing/2014/main" id="{16FC014C-20C0-237E-C77C-415A594BFD6E}"/>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4" name="文本框 3">
            <a:extLst>
              <a:ext uri="{FF2B5EF4-FFF2-40B4-BE49-F238E27FC236}">
                <a16:creationId xmlns:a16="http://schemas.microsoft.com/office/drawing/2014/main" id="{444C8350-9A76-F654-1439-05FBB5AB87BC}"/>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5" name="标题 2">
            <a:extLst>
              <a:ext uri="{FF2B5EF4-FFF2-40B4-BE49-F238E27FC236}">
                <a16:creationId xmlns:a16="http://schemas.microsoft.com/office/drawing/2014/main" id="{7A675360-8F63-3A99-FC48-FA84753B4DA6}"/>
              </a:ext>
            </a:extLst>
          </p:cNvPr>
          <p:cNvSpPr txBox="1">
            <a:spLocks/>
          </p:cNvSpPr>
          <p:nvPr/>
        </p:nvSpPr>
        <p:spPr>
          <a:xfrm>
            <a:off x="236020" y="1023210"/>
            <a:ext cx="2067342" cy="58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Challenge</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49" name="文本框 48">
            <a:extLst>
              <a:ext uri="{FF2B5EF4-FFF2-40B4-BE49-F238E27FC236}">
                <a16:creationId xmlns:a16="http://schemas.microsoft.com/office/drawing/2014/main" id="{E49C7AA3-2C20-B92D-1308-A83034FF9012}"/>
              </a:ext>
            </a:extLst>
          </p:cNvPr>
          <p:cNvSpPr txBox="1"/>
          <p:nvPr/>
        </p:nvSpPr>
        <p:spPr>
          <a:xfrm>
            <a:off x="393885" y="4219292"/>
            <a:ext cx="6292578" cy="1672253"/>
          </a:xfrm>
          <a:prstGeom prst="rect">
            <a:avLst/>
          </a:prstGeom>
          <a:noFill/>
        </p:spPr>
        <p:txBody>
          <a:bodyPr wrap="square" rtlCol="0">
            <a:spAutoFit/>
          </a:bodyPr>
          <a:lstStyle/>
          <a:p>
            <a:pPr marL="228600" indent="-228600">
              <a:spcBef>
                <a:spcPts val="1600"/>
              </a:spcBef>
              <a:buFont typeface="Arial" panose="020B0604020202020204" pitchFamily="34" charset="0"/>
              <a:buChar char="•"/>
            </a:pPr>
            <a:r>
              <a:rPr lang="zh-CN" altLang="en-US" sz="2800" dirty="0">
                <a:latin typeface="Cambria" panose="02040503050406030204" pitchFamily="18" charset="0"/>
                <a:cs typeface="Times New Roman" panose="02020603050405020304" pitchFamily="18" charset="0"/>
              </a:rPr>
              <a:t>分布式并行处理支持</a:t>
            </a:r>
            <a:endParaRPr lang="en-US" altLang="zh-CN" sz="2800" dirty="0">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跨集群的向量数据查询</a:t>
            </a:r>
            <a:endParaRPr lang="en-US" altLang="zh-CN" sz="2400" dirty="0">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数据分区、负载均衡、容错性等</a:t>
            </a:r>
          </a:p>
        </p:txBody>
      </p:sp>
      <p:sp>
        <p:nvSpPr>
          <p:cNvPr id="51" name="文本框 50">
            <a:extLst>
              <a:ext uri="{FF2B5EF4-FFF2-40B4-BE49-F238E27FC236}">
                <a16:creationId xmlns:a16="http://schemas.microsoft.com/office/drawing/2014/main" id="{A9CA2FC0-320E-CB35-70ED-1BFD3427C5F9}"/>
              </a:ext>
            </a:extLst>
          </p:cNvPr>
          <p:cNvSpPr txBox="1"/>
          <p:nvPr/>
        </p:nvSpPr>
        <p:spPr>
          <a:xfrm>
            <a:off x="6447657" y="4219292"/>
            <a:ext cx="5586309" cy="1672253"/>
          </a:xfrm>
          <a:prstGeom prst="rect">
            <a:avLst/>
          </a:prstGeom>
          <a:noFill/>
        </p:spPr>
        <p:txBody>
          <a:bodyPr wrap="square" rtlCol="0">
            <a:spAutoFit/>
          </a:bodyPr>
          <a:lstStyle/>
          <a:p>
            <a:pPr marL="228600" indent="-228600">
              <a:spcBef>
                <a:spcPts val="1600"/>
              </a:spcBef>
              <a:buFont typeface="Arial" panose="020B0604020202020204" pitchFamily="34" charset="0"/>
              <a:buChar char="•"/>
            </a:pPr>
            <a:r>
              <a:rPr lang="zh-CN" altLang="en-US" sz="2800" dirty="0">
                <a:latin typeface="Cambria" panose="02040503050406030204" pitchFamily="18" charset="0"/>
                <a:cs typeface="Times New Roman" panose="02020603050405020304" pitchFamily="18" charset="0"/>
              </a:rPr>
              <a:t>与主流机器学习框架集成</a:t>
            </a:r>
            <a:endParaRPr lang="en-US" altLang="zh-CN" sz="2800" dirty="0">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张量流、</a:t>
            </a:r>
            <a:r>
              <a:rPr lang="en-US" altLang="zh-CN" sz="2400" dirty="0" err="1">
                <a:latin typeface="Cambria" panose="02040503050406030204" pitchFamily="18" charset="0"/>
                <a:cs typeface="Times New Roman" panose="02020603050405020304" pitchFamily="18" charset="0"/>
              </a:rPr>
              <a:t>PyTorch</a:t>
            </a:r>
            <a:r>
              <a:rPr lang="zh-CN" altLang="en-US" sz="2400" dirty="0">
                <a:latin typeface="Cambria" panose="02040503050406030204" pitchFamily="18" charset="0"/>
                <a:cs typeface="Times New Roman" panose="02020603050405020304" pitchFamily="18" charset="0"/>
              </a:rPr>
              <a:t>、</a:t>
            </a:r>
            <a:r>
              <a:rPr lang="en-US" altLang="zh-CN" sz="2400" dirty="0">
                <a:latin typeface="Cambria" panose="02040503050406030204" pitchFamily="18" charset="0"/>
                <a:cs typeface="Times New Roman" panose="02020603050405020304" pitchFamily="18" charset="0"/>
              </a:rPr>
              <a:t>TensorFlow</a:t>
            </a: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易用的 </a:t>
            </a:r>
            <a:r>
              <a:rPr lang="en-US" altLang="zh-CN" sz="2400" dirty="0">
                <a:latin typeface="Cambria" panose="02040503050406030204" pitchFamily="18" charset="0"/>
                <a:cs typeface="Times New Roman" panose="02020603050405020304" pitchFamily="18" charset="0"/>
              </a:rPr>
              <a:t>API</a:t>
            </a:r>
            <a:r>
              <a:rPr lang="zh-CN" altLang="en-US" sz="2400" dirty="0">
                <a:latin typeface="Cambria" panose="02040503050406030204" pitchFamily="18" charset="0"/>
                <a:cs typeface="Times New Roman" panose="02020603050405020304" pitchFamily="18" charset="0"/>
              </a:rPr>
              <a:t> 和连接器</a:t>
            </a:r>
          </a:p>
        </p:txBody>
      </p:sp>
      <p:sp>
        <p:nvSpPr>
          <p:cNvPr id="48" name="文本框 47">
            <a:extLst>
              <a:ext uri="{FF2B5EF4-FFF2-40B4-BE49-F238E27FC236}">
                <a16:creationId xmlns:a16="http://schemas.microsoft.com/office/drawing/2014/main" id="{4FC4D5C5-F377-F2A4-0981-8582473079DC}"/>
              </a:ext>
            </a:extLst>
          </p:cNvPr>
          <p:cNvSpPr txBox="1"/>
          <p:nvPr/>
        </p:nvSpPr>
        <p:spPr>
          <a:xfrm>
            <a:off x="393885" y="2076312"/>
            <a:ext cx="5436052" cy="1672253"/>
          </a:xfrm>
          <a:prstGeom prst="rect">
            <a:avLst/>
          </a:prstGeom>
          <a:noFill/>
        </p:spPr>
        <p:txBody>
          <a:bodyPr wrap="square" rtlCol="0">
            <a:spAutoFit/>
          </a:bodyPr>
          <a:lstStyle/>
          <a:p>
            <a:pPr marL="228600" indent="-228600">
              <a:spcBef>
                <a:spcPts val="1600"/>
              </a:spcBef>
              <a:buFont typeface="Arial" panose="020B0604020202020204" pitchFamily="34" charset="0"/>
              <a:buChar char="•"/>
            </a:pPr>
            <a:r>
              <a:rPr lang="zh-CN" altLang="en-US" sz="2800" dirty="0">
                <a:latin typeface="Cambria" panose="02040503050406030204" pitchFamily="18" charset="0"/>
                <a:cs typeface="Times New Roman" panose="02020603050405020304" pitchFamily="18" charset="0"/>
              </a:rPr>
              <a:t>高维向量的构造与搜索</a:t>
            </a:r>
            <a:endParaRPr lang="en-US" altLang="zh-CN" sz="2800" dirty="0">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传统索引方法遭遇</a:t>
            </a:r>
            <a:r>
              <a:rPr lang="zh-CN" altLang="en-US" sz="2400" b="1" dirty="0">
                <a:solidFill>
                  <a:schemeClr val="tx2">
                    <a:lumMod val="50000"/>
                    <a:lumOff val="50000"/>
                  </a:schemeClr>
                </a:solidFill>
                <a:latin typeface="Cambria" panose="02040503050406030204" pitchFamily="18" charset="0"/>
                <a:cs typeface="Times New Roman" panose="02020603050405020304" pitchFamily="18" charset="0"/>
              </a:rPr>
              <a:t>维度灾难</a:t>
            </a:r>
            <a:endParaRPr lang="en-US" altLang="zh-CN" sz="2400" b="1" dirty="0">
              <a:solidFill>
                <a:schemeClr val="tx2">
                  <a:lumMod val="50000"/>
                  <a:lumOff val="50000"/>
                </a:schemeClr>
              </a:solidFill>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哈希、量化等方式降低复杂度</a:t>
            </a:r>
          </a:p>
        </p:txBody>
      </p:sp>
      <p:sp>
        <p:nvSpPr>
          <p:cNvPr id="50" name="文本框 49">
            <a:extLst>
              <a:ext uri="{FF2B5EF4-FFF2-40B4-BE49-F238E27FC236}">
                <a16:creationId xmlns:a16="http://schemas.microsoft.com/office/drawing/2014/main" id="{5FF110A8-6DAE-DB2F-55CC-410B450E4517}"/>
              </a:ext>
            </a:extLst>
          </p:cNvPr>
          <p:cNvSpPr txBox="1"/>
          <p:nvPr/>
        </p:nvSpPr>
        <p:spPr>
          <a:xfrm>
            <a:off x="6447657" y="2023198"/>
            <a:ext cx="5586309" cy="1672253"/>
          </a:xfrm>
          <a:prstGeom prst="rect">
            <a:avLst/>
          </a:prstGeom>
          <a:noFill/>
        </p:spPr>
        <p:txBody>
          <a:bodyPr wrap="square" rtlCol="0">
            <a:spAutoFit/>
          </a:bodyPr>
          <a:lstStyle/>
          <a:p>
            <a:pPr marL="228600" indent="-228600">
              <a:spcBef>
                <a:spcPts val="1600"/>
              </a:spcBef>
              <a:buFont typeface="Arial" panose="020B0604020202020204" pitchFamily="34" charset="0"/>
              <a:buChar char="•"/>
            </a:pPr>
            <a:r>
              <a:rPr lang="zh-CN" altLang="en-US" sz="2800" dirty="0">
                <a:latin typeface="Cambria" panose="02040503050406030204" pitchFamily="18" charset="0"/>
                <a:cs typeface="Times New Roman" panose="02020603050405020304" pitchFamily="18" charset="0"/>
              </a:rPr>
              <a:t>支持异构向量数据类型</a:t>
            </a:r>
            <a:endParaRPr lang="en-US" altLang="zh-CN" sz="2800" dirty="0">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密度向量、稀疏向量、二进制向量</a:t>
            </a:r>
            <a:endParaRPr lang="en-US" altLang="zh-CN" sz="2400" dirty="0">
              <a:latin typeface="Cambria" panose="02040503050406030204" pitchFamily="18" charset="0"/>
              <a:cs typeface="Times New Roman" panose="02020603050405020304" pitchFamily="18" charset="0"/>
            </a:endParaRPr>
          </a:p>
          <a:p>
            <a:pPr marL="800100" lvl="1" indent="-342900">
              <a:spcBef>
                <a:spcPts val="1600"/>
              </a:spcBef>
              <a:buFont typeface="Wingdings" pitchFamily="2" charset="2"/>
              <a:buChar char="Ø"/>
            </a:pPr>
            <a:r>
              <a:rPr lang="zh-CN" altLang="en-US" sz="2400" dirty="0">
                <a:latin typeface="Cambria" panose="02040503050406030204" pitchFamily="18" charset="0"/>
                <a:cs typeface="Times New Roman" panose="02020603050405020304" pitchFamily="18" charset="0"/>
              </a:rPr>
              <a:t>维度、稀疏度、分布、相似性度量</a:t>
            </a:r>
          </a:p>
        </p:txBody>
      </p:sp>
      <p:cxnSp>
        <p:nvCxnSpPr>
          <p:cNvPr id="53" name="直线连接符 52">
            <a:extLst>
              <a:ext uri="{FF2B5EF4-FFF2-40B4-BE49-F238E27FC236}">
                <a16:creationId xmlns:a16="http://schemas.microsoft.com/office/drawing/2014/main" id="{201ECEDE-1CE2-38AE-5DB9-53243658AD61}"/>
              </a:ext>
            </a:extLst>
          </p:cNvPr>
          <p:cNvCxnSpPr/>
          <p:nvPr/>
        </p:nvCxnSpPr>
        <p:spPr>
          <a:xfrm>
            <a:off x="6022848" y="2076312"/>
            <a:ext cx="36451" cy="381523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55" name="直线连接符 54">
            <a:extLst>
              <a:ext uri="{FF2B5EF4-FFF2-40B4-BE49-F238E27FC236}">
                <a16:creationId xmlns:a16="http://schemas.microsoft.com/office/drawing/2014/main" id="{9F4056BC-B033-955F-6145-140AEBC97233}"/>
              </a:ext>
            </a:extLst>
          </p:cNvPr>
          <p:cNvCxnSpPr/>
          <p:nvPr/>
        </p:nvCxnSpPr>
        <p:spPr>
          <a:xfrm>
            <a:off x="472990" y="3903756"/>
            <a:ext cx="11410719"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57" name="直线连接符 56">
            <a:extLst>
              <a:ext uri="{FF2B5EF4-FFF2-40B4-BE49-F238E27FC236}">
                <a16:creationId xmlns:a16="http://schemas.microsoft.com/office/drawing/2014/main" id="{835FEDEA-5588-449D-D3C3-DAF172E8726B}"/>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9" name="直线连接符 58">
            <a:extLst>
              <a:ext uri="{FF2B5EF4-FFF2-40B4-BE49-F238E27FC236}">
                <a16:creationId xmlns:a16="http://schemas.microsoft.com/office/drawing/2014/main" id="{AF0BF288-19F5-6D0D-DB55-CFF54025D6E5}"/>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0" name="直线连接符 59">
            <a:extLst>
              <a:ext uri="{FF2B5EF4-FFF2-40B4-BE49-F238E27FC236}">
                <a16:creationId xmlns:a16="http://schemas.microsoft.com/office/drawing/2014/main" id="{ECEE9789-0D68-93AC-5348-B94D06C9D205}"/>
              </a:ext>
            </a:extLst>
          </p:cNvPr>
          <p:cNvCxnSpPr>
            <a:cxnSpLocks/>
          </p:cNvCxnSpPr>
          <p:nvPr/>
        </p:nvCxnSpPr>
        <p:spPr>
          <a:xfrm>
            <a:off x="1822466"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5" name="直线连接符 64">
            <a:extLst>
              <a:ext uri="{FF2B5EF4-FFF2-40B4-BE49-F238E27FC236}">
                <a16:creationId xmlns:a16="http://schemas.microsoft.com/office/drawing/2014/main" id="{56EFC5E2-51F1-CAF2-F921-D760EF80D06C}"/>
              </a:ext>
            </a:extLst>
          </p:cNvPr>
          <p:cNvCxnSpPr/>
          <p:nvPr/>
        </p:nvCxnSpPr>
        <p:spPr>
          <a:xfrm>
            <a:off x="9949290" y="891171"/>
            <a:ext cx="2242710"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137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a:extLst>
              <a:ext uri="{FF2B5EF4-FFF2-40B4-BE49-F238E27FC236}">
                <a16:creationId xmlns:a16="http://schemas.microsoft.com/office/drawing/2014/main" id="{97FC9720-0CE4-FFE0-C397-F8F681883105}"/>
              </a:ext>
            </a:extLst>
          </p:cNvPr>
          <p:cNvSpPr txBox="1">
            <a:spLocks/>
          </p:cNvSpPr>
          <p:nvPr/>
        </p:nvSpPr>
        <p:spPr>
          <a:xfrm>
            <a:off x="236020" y="120383"/>
            <a:ext cx="2067342" cy="589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References</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6" name="内容占位符 9">
            <a:extLst>
              <a:ext uri="{FF2B5EF4-FFF2-40B4-BE49-F238E27FC236}">
                <a16:creationId xmlns:a16="http://schemas.microsoft.com/office/drawing/2014/main" id="{1D89F1DB-D9ED-10FB-0E4D-3CC2070DF7CD}"/>
              </a:ext>
            </a:extLst>
          </p:cNvPr>
          <p:cNvSpPr>
            <a:spLocks noGrp="1"/>
          </p:cNvSpPr>
          <p:nvPr>
            <p:ph sz="half" idx="1"/>
          </p:nvPr>
        </p:nvSpPr>
        <p:spPr>
          <a:xfrm>
            <a:off x="342861" y="744298"/>
            <a:ext cx="11161240" cy="6028044"/>
          </a:xfrm>
        </p:spPr>
        <p:txBody>
          <a:bodyPr>
            <a:noAutofit/>
          </a:bodyPr>
          <a:lstStyle/>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Maglott</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D</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Ostell</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J</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Pruitt KD</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Tatusova</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T. Entrez Gene: gene-centered information at NCBI. Nucleic Acids Res. 2005 Jan 1;33 (Database issue):D54-8.</a:t>
            </a:r>
          </a:p>
          <a:p>
            <a:pPr algn="l">
              <a:buClr>
                <a:srgbClr val="71B2FF"/>
              </a:buClr>
              <a:buFont typeface="+mj-lt"/>
              <a:buAutoNum type="arabicPeriod"/>
            </a:pP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Wang Y</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Xiao J</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Suzek</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TO</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Zhang J</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Wang J</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Zhou Z</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Han L</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Karapetyan</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K</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Dracheva</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S</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Shoemaker BA</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Bolton E</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Gindulyte</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A</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Bryant SH. PubChem's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BioAssay</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Database. Nucleic Acids Res. 2012 Jan;40 (Database issue):D400-12.</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Torng</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W</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Altman RB. 3D deep convolutional neural networks for amino acid environment similarity analysis. BMC Bioinformatics. 2017 Mar 16;18 (1):302.</a:t>
            </a:r>
          </a:p>
          <a:p>
            <a:pPr algn="l">
              <a:buClr>
                <a:srgbClr val="71B2FF"/>
              </a:buClr>
              <a:buFont typeface="+mj-lt"/>
              <a:buAutoNum type="arabicPeriod"/>
            </a:pP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Zheng S</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Shao W</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Chen L.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UniVec</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a database of gene expression vectors for PCA based gene similarity search. BMC Genomics. 2017 Dec 6;18 (Suppl 10):918.</a:t>
            </a:r>
          </a:p>
          <a:p>
            <a:pPr algn="l">
              <a:buClr>
                <a:srgbClr val="71B2FF"/>
              </a:buClr>
              <a:buFont typeface="+mj-lt"/>
              <a:buAutoNum type="arabicPeriod"/>
            </a:pP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Manning CD</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Raghavan P</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Schütze</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H. Introduction to Information Retrieval. Cambridge: Cambridge University Press</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2008.</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Mikolov</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Tomas</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et al. "Efficient estimation of word representations in vector space."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arXiv</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preprint arXiv:1301.3781 (2013).</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Andoni</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Alexandr</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and Piotr Indyk. "Near-optimal hashing algorithms for approximate nearest neighbor in high dimensions." Communications of the ACM 51.1 (2008): 117-122.</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Jégou</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Hervé</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et al. "Product quantization for nearest neighbor search." IEEE transactions on pattern analysis and machine intelligence 33.1 (2010): 117-128.</a:t>
            </a:r>
          </a:p>
          <a:p>
            <a:pPr algn="l">
              <a:buClr>
                <a:srgbClr val="71B2FF"/>
              </a:buClr>
              <a:buFont typeface="+mj-lt"/>
              <a:buAutoNum type="arabicPeriod"/>
            </a:pP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Ge</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Tiezheng</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et al. "Optimized product quantization." IEEE transactions on pattern analysis and machine intelligence 36.4 (2013): 744-755.</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Babenko</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Artem</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and Victor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Lempitsky</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"The inverted multi-index." IEEE transactions on pattern analysis and machine intelligence 37.6 (2014): 1247-1260.</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Datar</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M</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Immorlica</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N</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Indyk P</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Mirrokni</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VS. Locality-sensitive hashing scheme based on p-stable distributions. Proceedings of the twentieth annual symposium on Computational geometry. 2004 Jun 8:253-62.</a:t>
            </a:r>
          </a:p>
          <a:p>
            <a:pPr algn="l">
              <a:buClr>
                <a:srgbClr val="71B2FF"/>
              </a:buClr>
              <a:buFont typeface="+mj-lt"/>
              <a:buAutoNum type="arabicPeriod"/>
            </a:pP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Muja M</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Lowe DG. Fast approximate nearest neighbors with automatic algorithm configuration. VISAPP (1). 2009 Feb 4:331-40.</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Jégou</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Hervé</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et al. "Product quantization for nearest neighbor search." IEEE transactions on pattern analysis and machine intelligence 33.1 (2011): 117-128.</a:t>
            </a:r>
          </a:p>
          <a:p>
            <a:pPr algn="l">
              <a:buClr>
                <a:srgbClr val="71B2FF"/>
              </a:buClr>
              <a:buFont typeface="+mj-lt"/>
              <a:buAutoNum type="arabicPeriod"/>
            </a:pP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Chen</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Zhenjie</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and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Jingqi</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Yan. "Fast KNN search for big data with set compression tree and best bin first." 2016 2nd International Conference on Cloud Computing and Internet of Things (CCIOT). IEEE</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2016.</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Dehmamy</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Nima</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Albert-László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Barabási</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and Rose Yu. "Understanding the representation power of graph neural networks in learning graph topology." Advances in Neural Information Processing Systems 32 (2019).</a:t>
            </a:r>
          </a:p>
          <a:p>
            <a:pPr algn="l">
              <a:buClr>
                <a:srgbClr val="71B2FF"/>
              </a:buClr>
              <a:buFont typeface="+mj-lt"/>
              <a:buAutoNum type="arabicPeriod"/>
            </a:pP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Babenko</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A</a:t>
            </a:r>
            <a:r>
              <a:rPr lang="zh-CN" altLang="en" sz="1300" b="0" i="0" u="none" strike="noStrike" dirty="0">
                <a:solidFill>
                  <a:srgbClr val="334155"/>
                </a:solidFill>
                <a:effectLst/>
                <a:latin typeface="Gill Sans MT" panose="020B0502020104020203" pitchFamily="34" charset="0"/>
                <a:cs typeface="Times New Roman" panose="02020603050405020304" pitchFamily="18" charset="0"/>
              </a:rPr>
              <a:t>， </a:t>
            </a:r>
            <a:r>
              <a:rPr lang="en" altLang="zh-CN" sz="1300" b="0" i="0" u="none" strike="noStrike" dirty="0" err="1">
                <a:solidFill>
                  <a:srgbClr val="334155"/>
                </a:solidFill>
                <a:effectLst/>
                <a:latin typeface="Gill Sans MT" panose="020B0502020104020203" pitchFamily="34" charset="0"/>
                <a:cs typeface="Times New Roman" panose="02020603050405020304" pitchFamily="18" charset="0"/>
              </a:rPr>
              <a:t>Lempitsky</a:t>
            </a:r>
            <a:r>
              <a:rPr lang="en" altLang="zh-CN" sz="1300" b="0" i="0" u="none" strike="noStrike" dirty="0">
                <a:solidFill>
                  <a:srgbClr val="334155"/>
                </a:solidFill>
                <a:effectLst/>
                <a:latin typeface="Gill Sans MT" panose="020B0502020104020203" pitchFamily="34" charset="0"/>
                <a:cs typeface="Times New Roman" panose="02020603050405020304" pitchFamily="18" charset="0"/>
              </a:rPr>
              <a:t> V. The inverted multi-index. IEEE transactions on pattern analysis and machine intelligence. 2014 Jun 7;37 (6):1247-60.</a:t>
            </a:r>
          </a:p>
        </p:txBody>
      </p:sp>
    </p:spTree>
    <p:extLst>
      <p:ext uri="{BB962C8B-B14F-4D97-AF65-F5344CB8AC3E}">
        <p14:creationId xmlns:p14="http://schemas.microsoft.com/office/powerpoint/2010/main" val="2124764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E810FFA-D86B-7302-534E-0D882FE63B91}"/>
              </a:ext>
            </a:extLst>
          </p:cNvPr>
          <p:cNvSpPr txBox="1"/>
          <p:nvPr/>
        </p:nvSpPr>
        <p:spPr>
          <a:xfrm>
            <a:off x="4636867" y="2875002"/>
            <a:ext cx="3543300" cy="1107996"/>
          </a:xfrm>
          <a:prstGeom prst="rect">
            <a:avLst/>
          </a:prstGeom>
          <a:noFill/>
        </p:spPr>
        <p:txBody>
          <a:bodyPr wrap="square">
            <a:spAutoFit/>
          </a:bodyPr>
          <a:lstStyle/>
          <a:p>
            <a:r>
              <a:rPr lang="en-US" altLang="zh-CN" sz="6600" b="1" i="1" spc="-5" dirty="0">
                <a:latin typeface="Cambria" panose="02040503050406030204" charset="0"/>
                <a:cs typeface="Cambria" panose="02040503050406030204" charset="0"/>
              </a:rPr>
              <a:t>Thanks!</a:t>
            </a:r>
            <a:endParaRPr lang="zh-CN" altLang="en-US" sz="6600" dirty="0"/>
          </a:p>
        </p:txBody>
      </p:sp>
    </p:spTree>
    <p:extLst>
      <p:ext uri="{BB962C8B-B14F-4D97-AF65-F5344CB8AC3E}">
        <p14:creationId xmlns:p14="http://schemas.microsoft.com/office/powerpoint/2010/main" val="144316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标题 2">
            <a:extLst>
              <a:ext uri="{FF2B5EF4-FFF2-40B4-BE49-F238E27FC236}">
                <a16:creationId xmlns:a16="http://schemas.microsoft.com/office/drawing/2014/main" id="{694EE804-D74D-6E1A-B0AA-207FF58EA73F}"/>
              </a:ext>
            </a:extLst>
          </p:cNvPr>
          <p:cNvSpPr>
            <a:spLocks noGrp="1"/>
          </p:cNvSpPr>
          <p:nvPr>
            <p:ph type="title"/>
          </p:nvPr>
        </p:nvSpPr>
        <p:spPr>
          <a:xfrm>
            <a:off x="236020" y="1023210"/>
            <a:ext cx="4775817" cy="589190"/>
          </a:xfrm>
        </p:spPr>
        <p:txBody>
          <a:bodyPr>
            <a:no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 Embedding</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DEMO</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20" name="内容占位符 3">
            <a:extLst>
              <a:ext uri="{FF2B5EF4-FFF2-40B4-BE49-F238E27FC236}">
                <a16:creationId xmlns:a16="http://schemas.microsoft.com/office/drawing/2014/main" id="{31E45FE3-CDF2-FD5A-A850-0E33D3775783}"/>
              </a:ext>
            </a:extLst>
          </p:cNvPr>
          <p:cNvSpPr>
            <a:spLocks noGrp="1"/>
          </p:cNvSpPr>
          <p:nvPr>
            <p:ph idx="1"/>
          </p:nvPr>
        </p:nvSpPr>
        <p:spPr>
          <a:xfrm>
            <a:off x="576131" y="1611262"/>
            <a:ext cx="11079575" cy="1091301"/>
          </a:xfrm>
        </p:spPr>
        <p:txBody>
          <a:bodyPr>
            <a:noAutofit/>
          </a:bodyPr>
          <a:lstStyle/>
          <a:p>
            <a:r>
              <a:rPr lang="zh-CN" altLang="en-US" sz="2000" dirty="0">
                <a:latin typeface="Cambria" panose="02040503050406030204" pitchFamily="18" charset="0"/>
                <a:cs typeface="Times New Roman" panose="02020603050405020304" pitchFamily="18" charset="0"/>
              </a:rPr>
              <a:t>单靠体型特征并不能充分区分不同种类的猫咪，</a:t>
            </a:r>
            <a:r>
              <a:rPr lang="en-US" altLang="zh-CN" sz="2000" dirty="0">
                <a:latin typeface="Cambria" panose="02040503050406030204" pitchFamily="18" charset="0"/>
                <a:cs typeface="Times New Roman" panose="02020603050405020304" pitchFamily="18" charset="0"/>
              </a:rPr>
              <a:t>e.g.</a:t>
            </a:r>
            <a:r>
              <a:rPr lang="zh-CN" altLang="en-US" sz="2000" dirty="0">
                <a:latin typeface="Cambria" panose="02040503050406030204" pitchFamily="18" charset="0"/>
                <a:cs typeface="Times New Roman" panose="02020603050405020304" pitchFamily="18" charset="0"/>
              </a:rPr>
              <a:t> 金渐层、银渐层的体型接近，难以通过体型直接区分，因此会增加其它特征，例如毛发颜色</a:t>
            </a:r>
            <a:endParaRPr lang="en-US" altLang="zh-CN" sz="2000" dirty="0">
              <a:latin typeface="Cambria" panose="02040503050406030204" pitchFamily="18" charset="0"/>
              <a:cs typeface="Times New Roman" panose="02020603050405020304" pitchFamily="18" charset="0"/>
            </a:endParaRPr>
          </a:p>
          <a:p>
            <a:r>
              <a:rPr lang="zh-CN" altLang="en-US" sz="2000" dirty="0">
                <a:latin typeface="Cambria" panose="02040503050406030204" pitchFamily="18" charset="0"/>
                <a:cs typeface="Times New Roman" panose="02020603050405020304" pitchFamily="18" charset="0"/>
              </a:rPr>
              <a:t>只要特征维度足够多，能够将所有猫咪区分开来，最后得到一个高维坐标系</a:t>
            </a:r>
          </a:p>
        </p:txBody>
      </p:sp>
      <p:sp>
        <p:nvSpPr>
          <p:cNvPr id="6" name="文本框 5">
            <a:extLst>
              <a:ext uri="{FF2B5EF4-FFF2-40B4-BE49-F238E27FC236}">
                <a16:creationId xmlns:a16="http://schemas.microsoft.com/office/drawing/2014/main" id="{ED39584D-2E23-0892-F6EC-FA8997C5CB89}"/>
              </a:ext>
            </a:extLst>
          </p:cNvPr>
          <p:cNvSpPr txBox="1"/>
          <p:nvPr/>
        </p:nvSpPr>
        <p:spPr>
          <a:xfrm>
            <a:off x="1945344" y="1713382"/>
            <a:ext cx="184731" cy="369332"/>
          </a:xfrm>
          <a:prstGeom prst="rect">
            <a:avLst/>
          </a:prstGeom>
          <a:noFill/>
        </p:spPr>
        <p:txBody>
          <a:bodyPr wrap="none" rtlCol="0">
            <a:spAutoFit/>
          </a:bodyPr>
          <a:lstStyle/>
          <a:p>
            <a:endParaRPr kumimoji="1" lang="zh-CN" altLang="en-US" dirty="0"/>
          </a:p>
        </p:txBody>
      </p:sp>
      <p:grpSp>
        <p:nvGrpSpPr>
          <p:cNvPr id="38" name="组合 37">
            <a:extLst>
              <a:ext uri="{FF2B5EF4-FFF2-40B4-BE49-F238E27FC236}">
                <a16:creationId xmlns:a16="http://schemas.microsoft.com/office/drawing/2014/main" id="{52A59FBD-81DF-2FAB-35F5-33258938F8EC}"/>
              </a:ext>
            </a:extLst>
          </p:cNvPr>
          <p:cNvGrpSpPr/>
          <p:nvPr/>
        </p:nvGrpSpPr>
        <p:grpSpPr>
          <a:xfrm>
            <a:off x="1300346" y="2664663"/>
            <a:ext cx="9522370" cy="4193337"/>
            <a:chOff x="609655" y="1977531"/>
            <a:chExt cx="9785076" cy="4309024"/>
          </a:xfrm>
        </p:grpSpPr>
        <p:pic>
          <p:nvPicPr>
            <p:cNvPr id="39" name="图片 38">
              <a:extLst>
                <a:ext uri="{FF2B5EF4-FFF2-40B4-BE49-F238E27FC236}">
                  <a16:creationId xmlns:a16="http://schemas.microsoft.com/office/drawing/2014/main" id="{0DC48132-79DC-ED26-10D0-7BFDEC1C52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9975" y="4457755"/>
              <a:ext cx="1037109" cy="1044000"/>
            </a:xfrm>
            <a:prstGeom prst="ellipse">
              <a:avLst/>
            </a:prstGeom>
            <a:ln w="28575" cap="rnd">
              <a:solidFill>
                <a:schemeClr val="tx1">
                  <a:lumMod val="50000"/>
                  <a:lumOff val="50000"/>
                </a:schemeClr>
              </a:solidFill>
            </a:ln>
            <a:effectLst/>
          </p:spPr>
        </p:pic>
        <p:pic>
          <p:nvPicPr>
            <p:cNvPr id="46" name="图片 45">
              <a:extLst>
                <a:ext uri="{FF2B5EF4-FFF2-40B4-BE49-F238E27FC236}">
                  <a16:creationId xmlns:a16="http://schemas.microsoft.com/office/drawing/2014/main" id="{DACB1E8F-D695-2ABD-9AE7-AB98DA3B6EC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70846" y="4053435"/>
              <a:ext cx="1033507" cy="1044000"/>
            </a:xfrm>
            <a:prstGeom prst="ellipse">
              <a:avLst/>
            </a:prstGeom>
            <a:ln w="28575" cap="rnd">
              <a:solidFill>
                <a:schemeClr val="tx1">
                  <a:lumMod val="50000"/>
                  <a:lumOff val="50000"/>
                </a:schemeClr>
              </a:solidFill>
            </a:ln>
            <a:effectLst/>
          </p:spPr>
        </p:pic>
        <p:pic>
          <p:nvPicPr>
            <p:cNvPr id="47" name="图片 46">
              <a:extLst>
                <a:ext uri="{FF2B5EF4-FFF2-40B4-BE49-F238E27FC236}">
                  <a16:creationId xmlns:a16="http://schemas.microsoft.com/office/drawing/2014/main" id="{CD1976E3-BDF6-8006-68E2-E984EB16D3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00903" y="4281966"/>
              <a:ext cx="1044000" cy="1044000"/>
            </a:xfrm>
            <a:prstGeom prst="ellipse">
              <a:avLst/>
            </a:prstGeom>
            <a:ln w="28575" cap="rnd">
              <a:solidFill>
                <a:schemeClr val="tx1">
                  <a:lumMod val="50000"/>
                  <a:lumOff val="50000"/>
                </a:schemeClr>
              </a:solidFill>
            </a:ln>
            <a:effectLst/>
          </p:spPr>
        </p:pic>
        <p:pic>
          <p:nvPicPr>
            <p:cNvPr id="49" name="图片 48">
              <a:extLst>
                <a:ext uri="{FF2B5EF4-FFF2-40B4-BE49-F238E27FC236}">
                  <a16:creationId xmlns:a16="http://schemas.microsoft.com/office/drawing/2014/main" id="{2F15E4FA-C48C-590E-6B71-0C725F6D61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3152" y="2249777"/>
              <a:ext cx="1065134" cy="1044000"/>
            </a:xfrm>
            <a:prstGeom prst="ellipse">
              <a:avLst/>
            </a:prstGeom>
            <a:ln w="28575" cap="rnd">
              <a:solidFill>
                <a:schemeClr val="tx1">
                  <a:lumMod val="50000"/>
                  <a:lumOff val="50000"/>
                </a:schemeClr>
              </a:solidFill>
            </a:ln>
            <a:effectLst/>
          </p:spPr>
        </p:pic>
        <p:pic>
          <p:nvPicPr>
            <p:cNvPr id="50" name="图片 49">
              <a:extLst>
                <a:ext uri="{FF2B5EF4-FFF2-40B4-BE49-F238E27FC236}">
                  <a16:creationId xmlns:a16="http://schemas.microsoft.com/office/drawing/2014/main" id="{85FAEA01-D7A8-331C-BF63-0ED91E65C17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44903" y="4575435"/>
              <a:ext cx="1065134" cy="1044000"/>
            </a:xfrm>
            <a:prstGeom prst="ellipse">
              <a:avLst/>
            </a:prstGeom>
            <a:ln w="28575" cap="rnd">
              <a:solidFill>
                <a:schemeClr val="tx1">
                  <a:lumMod val="50000"/>
                  <a:lumOff val="50000"/>
                </a:schemeClr>
              </a:solidFill>
            </a:ln>
            <a:effectLst/>
          </p:spPr>
        </p:pic>
        <p:pic>
          <p:nvPicPr>
            <p:cNvPr id="51" name="图片 50">
              <a:extLst>
                <a:ext uri="{FF2B5EF4-FFF2-40B4-BE49-F238E27FC236}">
                  <a16:creationId xmlns:a16="http://schemas.microsoft.com/office/drawing/2014/main" id="{71AF345B-1768-277D-44BE-C1CBAF9CE3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4357" y="4465131"/>
              <a:ext cx="1044000" cy="1044000"/>
            </a:xfrm>
            <a:prstGeom prst="ellipse">
              <a:avLst/>
            </a:prstGeom>
            <a:ln w="28575" cap="rnd">
              <a:solidFill>
                <a:schemeClr val="tx1">
                  <a:lumMod val="50000"/>
                  <a:lumOff val="50000"/>
                </a:schemeClr>
              </a:solidFill>
            </a:ln>
            <a:effectLst/>
          </p:spPr>
        </p:pic>
        <p:pic>
          <p:nvPicPr>
            <p:cNvPr id="52" name="图片 51">
              <a:extLst>
                <a:ext uri="{FF2B5EF4-FFF2-40B4-BE49-F238E27FC236}">
                  <a16:creationId xmlns:a16="http://schemas.microsoft.com/office/drawing/2014/main" id="{11CBFADE-C1B2-E8BE-8E89-7E421029D2A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08227" y="4987131"/>
              <a:ext cx="1050044" cy="1044000"/>
            </a:xfrm>
            <a:prstGeom prst="ellipse">
              <a:avLst/>
            </a:prstGeom>
            <a:ln w="28575" cap="rnd">
              <a:solidFill>
                <a:schemeClr val="tx1">
                  <a:lumMod val="50000"/>
                  <a:lumOff val="50000"/>
                </a:schemeClr>
              </a:solidFill>
            </a:ln>
            <a:effectLst/>
          </p:spPr>
        </p:pic>
        <p:pic>
          <p:nvPicPr>
            <p:cNvPr id="53" name="图片 52">
              <a:extLst>
                <a:ext uri="{FF2B5EF4-FFF2-40B4-BE49-F238E27FC236}">
                  <a16:creationId xmlns:a16="http://schemas.microsoft.com/office/drawing/2014/main" id="{1F590E18-6C29-0025-6927-DE0ACD7A051B}"/>
                </a:ext>
              </a:extLst>
            </p:cNvPr>
            <p:cNvPicPr>
              <a:picLocks noChangeAspect="1"/>
            </p:cNvPicPr>
            <p:nvPr/>
          </p:nvPicPr>
          <p:blipFill>
            <a:blip r:embed="rId11"/>
            <a:stretch>
              <a:fillRect/>
            </a:stretch>
          </p:blipFill>
          <p:spPr>
            <a:xfrm>
              <a:off x="1130985" y="4647568"/>
              <a:ext cx="1044000" cy="1044000"/>
            </a:xfrm>
            <a:prstGeom prst="ellipse">
              <a:avLst/>
            </a:prstGeom>
            <a:ln w="28575" cap="rnd">
              <a:solidFill>
                <a:schemeClr val="tx1">
                  <a:lumMod val="50000"/>
                  <a:lumOff val="50000"/>
                </a:schemeClr>
              </a:solidFill>
            </a:ln>
            <a:effectLst/>
          </p:spPr>
        </p:pic>
        <p:pic>
          <p:nvPicPr>
            <p:cNvPr id="54" name="图片 53">
              <a:extLst>
                <a:ext uri="{FF2B5EF4-FFF2-40B4-BE49-F238E27FC236}">
                  <a16:creationId xmlns:a16="http://schemas.microsoft.com/office/drawing/2014/main" id="{27CE91C4-69D2-2686-9B4E-ECA331FCF2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50635" y="3039761"/>
              <a:ext cx="1044000" cy="1044000"/>
            </a:xfrm>
            <a:prstGeom prst="ellipse">
              <a:avLst/>
            </a:prstGeom>
            <a:ln w="28575" cap="rnd">
              <a:solidFill>
                <a:schemeClr val="tx1">
                  <a:lumMod val="50000"/>
                  <a:lumOff val="50000"/>
                </a:schemeClr>
              </a:solidFill>
            </a:ln>
            <a:effectLst/>
          </p:spPr>
        </p:pic>
        <p:pic>
          <p:nvPicPr>
            <p:cNvPr id="55" name="图片 54">
              <a:extLst>
                <a:ext uri="{FF2B5EF4-FFF2-40B4-BE49-F238E27FC236}">
                  <a16:creationId xmlns:a16="http://schemas.microsoft.com/office/drawing/2014/main" id="{53BE63E4-0DD7-B856-3BD0-32A688CB8DE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09655" y="1977531"/>
              <a:ext cx="9785076" cy="4309024"/>
            </a:xfrm>
            <a:prstGeom prst="rect">
              <a:avLst/>
            </a:prstGeom>
          </p:spPr>
        </p:pic>
      </p:grpSp>
      <p:sp>
        <p:nvSpPr>
          <p:cNvPr id="56" name="矩形 55">
            <a:extLst>
              <a:ext uri="{FF2B5EF4-FFF2-40B4-BE49-F238E27FC236}">
                <a16:creationId xmlns:a16="http://schemas.microsoft.com/office/drawing/2014/main" id="{D0983678-2A61-36D5-A453-7A7C118D7350}"/>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7" name="矩形 56">
            <a:extLst>
              <a:ext uri="{FF2B5EF4-FFF2-40B4-BE49-F238E27FC236}">
                <a16:creationId xmlns:a16="http://schemas.microsoft.com/office/drawing/2014/main" id="{FF850BE8-C4A6-75E0-FFF8-6102CA809319}"/>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文本框 57">
            <a:extLst>
              <a:ext uri="{FF2B5EF4-FFF2-40B4-BE49-F238E27FC236}">
                <a16:creationId xmlns:a16="http://schemas.microsoft.com/office/drawing/2014/main" id="{511247AC-29F1-93D5-8779-DEC13326B374}"/>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59" name="文本框 58">
            <a:extLst>
              <a:ext uri="{FF2B5EF4-FFF2-40B4-BE49-F238E27FC236}">
                <a16:creationId xmlns:a16="http://schemas.microsoft.com/office/drawing/2014/main" id="{E8AA6295-FE12-B3BB-6A07-702D46505D1C}"/>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60" name="文本框 59">
            <a:extLst>
              <a:ext uri="{FF2B5EF4-FFF2-40B4-BE49-F238E27FC236}">
                <a16:creationId xmlns:a16="http://schemas.microsoft.com/office/drawing/2014/main" id="{F8B3DCCE-C847-A78A-F78C-0D5D30324B5B}"/>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61" name="文本框 60">
            <a:extLst>
              <a:ext uri="{FF2B5EF4-FFF2-40B4-BE49-F238E27FC236}">
                <a16:creationId xmlns:a16="http://schemas.microsoft.com/office/drawing/2014/main" id="{D4EB0115-B18D-46F8-A463-D2CB9923DCC5}"/>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62" name="文本框 61">
            <a:extLst>
              <a:ext uri="{FF2B5EF4-FFF2-40B4-BE49-F238E27FC236}">
                <a16:creationId xmlns:a16="http://schemas.microsoft.com/office/drawing/2014/main" id="{76CB18A9-7994-95F2-5C21-E749C73C8A31}"/>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63" name="文本框 62">
            <a:extLst>
              <a:ext uri="{FF2B5EF4-FFF2-40B4-BE49-F238E27FC236}">
                <a16:creationId xmlns:a16="http://schemas.microsoft.com/office/drawing/2014/main" id="{91F14E06-C853-B035-F93A-053400D04AB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64" name="直线连接符 63">
            <a:extLst>
              <a:ext uri="{FF2B5EF4-FFF2-40B4-BE49-F238E27FC236}">
                <a16:creationId xmlns:a16="http://schemas.microsoft.com/office/drawing/2014/main" id="{3F5CC915-5AD7-FE5D-5FDC-625E1BD3EFC0}"/>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5" name="直线连接符 64">
            <a:extLst>
              <a:ext uri="{FF2B5EF4-FFF2-40B4-BE49-F238E27FC236}">
                <a16:creationId xmlns:a16="http://schemas.microsoft.com/office/drawing/2014/main" id="{B2983FC3-3FCD-6970-6769-FF6AC2A7373F}"/>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6" name="直线连接符 65">
            <a:extLst>
              <a:ext uri="{FF2B5EF4-FFF2-40B4-BE49-F238E27FC236}">
                <a16:creationId xmlns:a16="http://schemas.microsoft.com/office/drawing/2014/main" id="{F0E90EE4-9604-4B4B-3BD0-6926565422B1}"/>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7" name="直线连接符 66">
            <a:extLst>
              <a:ext uri="{FF2B5EF4-FFF2-40B4-BE49-F238E27FC236}">
                <a16:creationId xmlns:a16="http://schemas.microsoft.com/office/drawing/2014/main" id="{78FCBD60-19EC-3EB5-3B20-C98C40AD2B98}"/>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68" name="直线连接符 67">
            <a:extLst>
              <a:ext uri="{FF2B5EF4-FFF2-40B4-BE49-F238E27FC236}">
                <a16:creationId xmlns:a16="http://schemas.microsoft.com/office/drawing/2014/main" id="{567B5D65-6DD3-EE17-044B-F23181D162B1}"/>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69" name="直线连接符 68">
            <a:extLst>
              <a:ext uri="{FF2B5EF4-FFF2-40B4-BE49-F238E27FC236}">
                <a16:creationId xmlns:a16="http://schemas.microsoft.com/office/drawing/2014/main" id="{7609A9EB-66AB-4C9C-C27A-73241E3EE3A8}"/>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70" name="直线连接符 69">
            <a:extLst>
              <a:ext uri="{FF2B5EF4-FFF2-40B4-BE49-F238E27FC236}">
                <a16:creationId xmlns:a16="http://schemas.microsoft.com/office/drawing/2014/main" id="{68AE7E31-0761-F507-F6E6-97D6003194D9}"/>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71" name="文本框 70">
            <a:extLst>
              <a:ext uri="{FF2B5EF4-FFF2-40B4-BE49-F238E27FC236}">
                <a16:creationId xmlns:a16="http://schemas.microsoft.com/office/drawing/2014/main" id="{20E42C97-A7BE-CC04-C8F8-7382AA071E11}"/>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72" name="文本框 71">
            <a:extLst>
              <a:ext uri="{FF2B5EF4-FFF2-40B4-BE49-F238E27FC236}">
                <a16:creationId xmlns:a16="http://schemas.microsoft.com/office/drawing/2014/main" id="{FB2B0111-095B-3772-FC4F-0EC917F293DD}"/>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73" name="矩形 72">
            <a:extLst>
              <a:ext uri="{FF2B5EF4-FFF2-40B4-BE49-F238E27FC236}">
                <a16:creationId xmlns:a16="http://schemas.microsoft.com/office/drawing/2014/main" id="{A2FE55B6-73B0-F4A0-3C10-C72A114103A1}"/>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4" name="矩形 73">
            <a:extLst>
              <a:ext uri="{FF2B5EF4-FFF2-40B4-BE49-F238E27FC236}">
                <a16:creationId xmlns:a16="http://schemas.microsoft.com/office/drawing/2014/main" id="{75F5FEB4-4F84-7BBC-2E5D-DD1FDC561D80}"/>
              </a:ext>
            </a:extLst>
          </p:cNvPr>
          <p:cNvSpPr/>
          <p:nvPr/>
        </p:nvSpPr>
        <p:spPr>
          <a:xfrm flipH="1">
            <a:off x="-2502" y="0"/>
            <a:ext cx="1823717"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文本框 74">
            <a:extLst>
              <a:ext uri="{FF2B5EF4-FFF2-40B4-BE49-F238E27FC236}">
                <a16:creationId xmlns:a16="http://schemas.microsoft.com/office/drawing/2014/main" id="{16F2A567-E8C9-279D-0603-7D1928D81993}"/>
              </a:ext>
            </a:extLst>
          </p:cNvPr>
          <p:cNvSpPr txBox="1"/>
          <p:nvPr/>
        </p:nvSpPr>
        <p:spPr>
          <a:xfrm>
            <a:off x="297499" y="230103"/>
            <a:ext cx="1313180" cy="430887"/>
          </a:xfrm>
          <a:prstGeom prst="rect">
            <a:avLst/>
          </a:prstGeom>
          <a:noFill/>
        </p:spPr>
        <p:txBody>
          <a:bodyPr wrap="none" rtlCol="0">
            <a:spAutoFit/>
          </a:bodyPr>
          <a:lstStyle/>
          <a:p>
            <a:r>
              <a:rPr kumimoji="1" lang="zh-CN" altLang="en-US" sz="2200" b="1" dirty="0">
                <a:solidFill>
                  <a:srgbClr val="003C89"/>
                </a:solidFill>
              </a:rPr>
              <a:t>基本概念</a:t>
            </a:r>
          </a:p>
        </p:txBody>
      </p:sp>
      <p:sp>
        <p:nvSpPr>
          <p:cNvPr id="76" name="文本框 75">
            <a:extLst>
              <a:ext uri="{FF2B5EF4-FFF2-40B4-BE49-F238E27FC236}">
                <a16:creationId xmlns:a16="http://schemas.microsoft.com/office/drawing/2014/main" id="{5969E971-0CAB-A793-FA40-66EF0B12579E}"/>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77" name="文本框 76">
            <a:extLst>
              <a:ext uri="{FF2B5EF4-FFF2-40B4-BE49-F238E27FC236}">
                <a16:creationId xmlns:a16="http://schemas.microsoft.com/office/drawing/2014/main" id="{E6CD7307-AB68-62FB-A0BF-24B229A0FEB2}"/>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78" name="文本框 77">
            <a:extLst>
              <a:ext uri="{FF2B5EF4-FFF2-40B4-BE49-F238E27FC236}">
                <a16:creationId xmlns:a16="http://schemas.microsoft.com/office/drawing/2014/main" id="{F2C9625A-22E2-0F33-AC88-8EBCE99897F0}"/>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79" name="文本框 78">
            <a:extLst>
              <a:ext uri="{FF2B5EF4-FFF2-40B4-BE49-F238E27FC236}">
                <a16:creationId xmlns:a16="http://schemas.microsoft.com/office/drawing/2014/main" id="{6CE5D225-C19E-8C3F-A1B1-6D776C256DD8}"/>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80" name="文本框 79">
            <a:extLst>
              <a:ext uri="{FF2B5EF4-FFF2-40B4-BE49-F238E27FC236}">
                <a16:creationId xmlns:a16="http://schemas.microsoft.com/office/drawing/2014/main" id="{91582333-48B9-C1A2-E136-B724C1AB5AA4}"/>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81" name="直线连接符 80">
            <a:extLst>
              <a:ext uri="{FF2B5EF4-FFF2-40B4-BE49-F238E27FC236}">
                <a16:creationId xmlns:a16="http://schemas.microsoft.com/office/drawing/2014/main" id="{5ECC56F1-DEFC-FDE1-AFBC-A168546B8C80}"/>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82" name="直线连接符 81">
            <a:extLst>
              <a:ext uri="{FF2B5EF4-FFF2-40B4-BE49-F238E27FC236}">
                <a16:creationId xmlns:a16="http://schemas.microsoft.com/office/drawing/2014/main" id="{7D270B4C-AA8B-67CB-E073-F1DA50677D21}"/>
              </a:ext>
            </a:extLst>
          </p:cNvPr>
          <p:cNvCxnSpPr>
            <a:cxnSpLocks/>
          </p:cNvCxnSpPr>
          <p:nvPr/>
        </p:nvCxnSpPr>
        <p:spPr>
          <a:xfrm>
            <a:off x="-9839" y="891251"/>
            <a:ext cx="1831054"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83" name="直线连接符 82">
            <a:extLst>
              <a:ext uri="{FF2B5EF4-FFF2-40B4-BE49-F238E27FC236}">
                <a16:creationId xmlns:a16="http://schemas.microsoft.com/office/drawing/2014/main" id="{9A242E33-E019-D94A-5997-90D77B30D938}"/>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84" name="直线连接符 83">
            <a:extLst>
              <a:ext uri="{FF2B5EF4-FFF2-40B4-BE49-F238E27FC236}">
                <a16:creationId xmlns:a16="http://schemas.microsoft.com/office/drawing/2014/main" id="{D3E4CCA1-2A51-9F61-40DB-86A9DE7B48BB}"/>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85" name="直线连接符 84">
            <a:extLst>
              <a:ext uri="{FF2B5EF4-FFF2-40B4-BE49-F238E27FC236}">
                <a16:creationId xmlns:a16="http://schemas.microsoft.com/office/drawing/2014/main" id="{BD559A4C-3798-2E5B-E293-65524CFC6C79}"/>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7642703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a:extLst>
              <a:ext uri="{FF2B5EF4-FFF2-40B4-BE49-F238E27FC236}">
                <a16:creationId xmlns:a16="http://schemas.microsoft.com/office/drawing/2014/main" id="{694EE804-D74D-6E1A-B0AA-207FF58EA73F}"/>
              </a:ext>
            </a:extLst>
          </p:cNvPr>
          <p:cNvSpPr>
            <a:spLocks noGrp="1"/>
          </p:cNvSpPr>
          <p:nvPr>
            <p:ph type="title"/>
          </p:nvPr>
        </p:nvSpPr>
        <p:spPr>
          <a:xfrm>
            <a:off x="236021" y="1023210"/>
            <a:ext cx="1375535"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pic>
        <p:nvPicPr>
          <p:cNvPr id="5" name="图片 4">
            <a:extLst>
              <a:ext uri="{FF2B5EF4-FFF2-40B4-BE49-F238E27FC236}">
                <a16:creationId xmlns:a16="http://schemas.microsoft.com/office/drawing/2014/main" id="{D634EDC7-3D1F-2C3A-2A21-78C2AB954A16}"/>
              </a:ext>
            </a:extLst>
          </p:cNvPr>
          <p:cNvPicPr>
            <a:picLocks noChangeAspect="1"/>
          </p:cNvPicPr>
          <p:nvPr/>
        </p:nvPicPr>
        <p:blipFill>
          <a:blip r:embed="rId2"/>
          <a:stretch>
            <a:fillRect/>
          </a:stretch>
        </p:blipFill>
        <p:spPr>
          <a:xfrm>
            <a:off x="1424478" y="1744359"/>
            <a:ext cx="9278222" cy="3626064"/>
          </a:xfrm>
          <a:prstGeom prst="rect">
            <a:avLst/>
          </a:prstGeom>
        </p:spPr>
      </p:pic>
      <p:sp>
        <p:nvSpPr>
          <p:cNvPr id="6" name="文本框 5">
            <a:extLst>
              <a:ext uri="{FF2B5EF4-FFF2-40B4-BE49-F238E27FC236}">
                <a16:creationId xmlns:a16="http://schemas.microsoft.com/office/drawing/2014/main" id="{ED39584D-2E23-0892-F6EC-FA8997C5CB89}"/>
              </a:ext>
            </a:extLst>
          </p:cNvPr>
          <p:cNvSpPr txBox="1"/>
          <p:nvPr/>
        </p:nvSpPr>
        <p:spPr>
          <a:xfrm>
            <a:off x="4676172" y="1967696"/>
            <a:ext cx="184731" cy="369332"/>
          </a:xfrm>
          <a:prstGeom prst="rect">
            <a:avLst/>
          </a:prstGeom>
          <a:noFill/>
        </p:spPr>
        <p:txBody>
          <a:bodyPr wrap="none" rtlCol="0">
            <a:spAutoFit/>
          </a:bodyPr>
          <a:lstStyle/>
          <a:p>
            <a:endParaRPr kumimoji="1" lang="zh-CN" altLang="en-US" dirty="0"/>
          </a:p>
        </p:txBody>
      </p:sp>
      <p:sp>
        <p:nvSpPr>
          <p:cNvPr id="7" name="文本框 6">
            <a:extLst>
              <a:ext uri="{FF2B5EF4-FFF2-40B4-BE49-F238E27FC236}">
                <a16:creationId xmlns:a16="http://schemas.microsoft.com/office/drawing/2014/main" id="{8F891E2C-3A74-81AF-0C41-0AE5694F64D6}"/>
              </a:ext>
            </a:extLst>
          </p:cNvPr>
          <p:cNvSpPr txBox="1"/>
          <p:nvPr/>
        </p:nvSpPr>
        <p:spPr>
          <a:xfrm>
            <a:off x="3815376" y="5765371"/>
            <a:ext cx="4634150" cy="523220"/>
          </a:xfrm>
          <a:prstGeom prst="rect">
            <a:avLst/>
          </a:prstGeom>
          <a:noFill/>
        </p:spPr>
        <p:txBody>
          <a:bodyPr wrap="square" rtlCol="0">
            <a:spAutoFit/>
          </a:bodyPr>
          <a:lstStyle/>
          <a:p>
            <a:r>
              <a:rPr kumimoji="1" lang="zh-CN" altLang="en-US" sz="2800" dirty="0"/>
              <a:t>向量是对世界数字化的抽象</a:t>
            </a:r>
          </a:p>
        </p:txBody>
      </p:sp>
      <p:sp>
        <p:nvSpPr>
          <p:cNvPr id="8" name="矩形 7">
            <a:extLst>
              <a:ext uri="{FF2B5EF4-FFF2-40B4-BE49-F238E27FC236}">
                <a16:creationId xmlns:a16="http://schemas.microsoft.com/office/drawing/2014/main" id="{7C2AEA40-4BBC-F10E-A767-BA6E07F93204}"/>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a:extLst>
              <a:ext uri="{FF2B5EF4-FFF2-40B4-BE49-F238E27FC236}">
                <a16:creationId xmlns:a16="http://schemas.microsoft.com/office/drawing/2014/main" id="{BCBCC621-1FFF-C5F5-C523-470DACC100A1}"/>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FF502710-3790-E124-CFE1-7A7F0D5E8B8A}"/>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11" name="文本框 10">
            <a:extLst>
              <a:ext uri="{FF2B5EF4-FFF2-40B4-BE49-F238E27FC236}">
                <a16:creationId xmlns:a16="http://schemas.microsoft.com/office/drawing/2014/main" id="{99CA8526-495D-B41B-5CEE-26474D435E9B}"/>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2" name="文本框 11">
            <a:extLst>
              <a:ext uri="{FF2B5EF4-FFF2-40B4-BE49-F238E27FC236}">
                <a16:creationId xmlns:a16="http://schemas.microsoft.com/office/drawing/2014/main" id="{FAB407F3-F10E-2D3F-08FA-102449EDE1C1}"/>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3" name="文本框 12">
            <a:extLst>
              <a:ext uri="{FF2B5EF4-FFF2-40B4-BE49-F238E27FC236}">
                <a16:creationId xmlns:a16="http://schemas.microsoft.com/office/drawing/2014/main" id="{367F3E92-6554-C3D5-485E-735E78619C22}"/>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4" name="文本框 13">
            <a:extLst>
              <a:ext uri="{FF2B5EF4-FFF2-40B4-BE49-F238E27FC236}">
                <a16:creationId xmlns:a16="http://schemas.microsoft.com/office/drawing/2014/main" id="{89E6405E-E26E-D9CF-BBDA-DA1B5114F878}"/>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0" name="文本框 19">
            <a:extLst>
              <a:ext uri="{FF2B5EF4-FFF2-40B4-BE49-F238E27FC236}">
                <a16:creationId xmlns:a16="http://schemas.microsoft.com/office/drawing/2014/main" id="{E5AA6749-59D0-9A44-4E2E-E1C6D0C45762}"/>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21" name="直线连接符 20">
            <a:extLst>
              <a:ext uri="{FF2B5EF4-FFF2-40B4-BE49-F238E27FC236}">
                <a16:creationId xmlns:a16="http://schemas.microsoft.com/office/drawing/2014/main" id="{61A848F4-B9C9-822C-DB4C-8D6C97F000A8}"/>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2" name="直线连接符 21">
            <a:extLst>
              <a:ext uri="{FF2B5EF4-FFF2-40B4-BE49-F238E27FC236}">
                <a16:creationId xmlns:a16="http://schemas.microsoft.com/office/drawing/2014/main" id="{57362CF4-8CFC-681F-E699-606609458F98}"/>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5" name="直线连接符 24">
            <a:extLst>
              <a:ext uri="{FF2B5EF4-FFF2-40B4-BE49-F238E27FC236}">
                <a16:creationId xmlns:a16="http://schemas.microsoft.com/office/drawing/2014/main" id="{AF8EE549-B2B3-670E-0C31-19C90BEC6809}"/>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7" name="直线连接符 26">
            <a:extLst>
              <a:ext uri="{FF2B5EF4-FFF2-40B4-BE49-F238E27FC236}">
                <a16:creationId xmlns:a16="http://schemas.microsoft.com/office/drawing/2014/main" id="{3D21ADEF-DC6E-5E6C-1001-A988AF4ACDD5}"/>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28" name="直线连接符 27">
            <a:extLst>
              <a:ext uri="{FF2B5EF4-FFF2-40B4-BE49-F238E27FC236}">
                <a16:creationId xmlns:a16="http://schemas.microsoft.com/office/drawing/2014/main" id="{02F9A9CD-E482-FB05-DC42-6C25FED5EDA3}"/>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29" name="直线连接符 28">
            <a:extLst>
              <a:ext uri="{FF2B5EF4-FFF2-40B4-BE49-F238E27FC236}">
                <a16:creationId xmlns:a16="http://schemas.microsoft.com/office/drawing/2014/main" id="{A992AD33-F4C9-42BE-AFE9-5331B94EC946}"/>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5BDD279A-A7F2-8F1B-8A2C-45E49F639444}"/>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31" name="文本框 30">
            <a:extLst>
              <a:ext uri="{FF2B5EF4-FFF2-40B4-BE49-F238E27FC236}">
                <a16:creationId xmlns:a16="http://schemas.microsoft.com/office/drawing/2014/main" id="{A18C6538-86B7-D079-DCDA-75C9817C6D58}"/>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35" name="文本框 34">
            <a:extLst>
              <a:ext uri="{FF2B5EF4-FFF2-40B4-BE49-F238E27FC236}">
                <a16:creationId xmlns:a16="http://schemas.microsoft.com/office/drawing/2014/main" id="{452A46C4-D9AD-4D12-C148-20F0C3D5968F}"/>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7" name="矩形 36">
            <a:extLst>
              <a:ext uri="{FF2B5EF4-FFF2-40B4-BE49-F238E27FC236}">
                <a16:creationId xmlns:a16="http://schemas.microsoft.com/office/drawing/2014/main" id="{12B5D948-C5AB-A65B-E746-D3F84196C02B}"/>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a:extLst>
              <a:ext uri="{FF2B5EF4-FFF2-40B4-BE49-F238E27FC236}">
                <a16:creationId xmlns:a16="http://schemas.microsoft.com/office/drawing/2014/main" id="{20D02BB6-E692-33F9-2B2F-42F1F7C4CC88}"/>
              </a:ext>
            </a:extLst>
          </p:cNvPr>
          <p:cNvSpPr/>
          <p:nvPr/>
        </p:nvSpPr>
        <p:spPr>
          <a:xfrm flipH="1">
            <a:off x="-2502" y="0"/>
            <a:ext cx="1823717"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a:extLst>
              <a:ext uri="{FF2B5EF4-FFF2-40B4-BE49-F238E27FC236}">
                <a16:creationId xmlns:a16="http://schemas.microsoft.com/office/drawing/2014/main" id="{C2F60AA9-360E-6688-C7CC-DAE67AD01AFF}"/>
              </a:ext>
            </a:extLst>
          </p:cNvPr>
          <p:cNvSpPr txBox="1"/>
          <p:nvPr/>
        </p:nvSpPr>
        <p:spPr>
          <a:xfrm>
            <a:off x="297499" y="230103"/>
            <a:ext cx="1313180" cy="430887"/>
          </a:xfrm>
          <a:prstGeom prst="rect">
            <a:avLst/>
          </a:prstGeom>
          <a:noFill/>
        </p:spPr>
        <p:txBody>
          <a:bodyPr wrap="none" rtlCol="0">
            <a:spAutoFit/>
          </a:bodyPr>
          <a:lstStyle/>
          <a:p>
            <a:r>
              <a:rPr kumimoji="1" lang="zh-CN" altLang="en-US" sz="2200" b="1" dirty="0">
                <a:solidFill>
                  <a:srgbClr val="003C89"/>
                </a:solidFill>
              </a:rPr>
              <a:t>基本概念</a:t>
            </a:r>
          </a:p>
        </p:txBody>
      </p:sp>
      <p:sp>
        <p:nvSpPr>
          <p:cNvPr id="49" name="文本框 48">
            <a:extLst>
              <a:ext uri="{FF2B5EF4-FFF2-40B4-BE49-F238E27FC236}">
                <a16:creationId xmlns:a16="http://schemas.microsoft.com/office/drawing/2014/main" id="{CB790331-E069-E380-7768-8AFB7078D7FA}"/>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50" name="文本框 49">
            <a:extLst>
              <a:ext uri="{FF2B5EF4-FFF2-40B4-BE49-F238E27FC236}">
                <a16:creationId xmlns:a16="http://schemas.microsoft.com/office/drawing/2014/main" id="{9E9E7417-17AB-85A4-2180-DDC1558823C6}"/>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51" name="文本框 50">
            <a:extLst>
              <a:ext uri="{FF2B5EF4-FFF2-40B4-BE49-F238E27FC236}">
                <a16:creationId xmlns:a16="http://schemas.microsoft.com/office/drawing/2014/main" id="{CAAC927B-E483-B422-036E-3C9ADE29AAF5}"/>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2" name="文本框 51">
            <a:extLst>
              <a:ext uri="{FF2B5EF4-FFF2-40B4-BE49-F238E27FC236}">
                <a16:creationId xmlns:a16="http://schemas.microsoft.com/office/drawing/2014/main" id="{2266E1B7-1AEE-DE7B-03EA-D7C89E03CBC1}"/>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53" name="文本框 52">
            <a:extLst>
              <a:ext uri="{FF2B5EF4-FFF2-40B4-BE49-F238E27FC236}">
                <a16:creationId xmlns:a16="http://schemas.microsoft.com/office/drawing/2014/main" id="{D52AEBC1-2808-5494-E0B2-F0A423ED5C13}"/>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54" name="直线连接符 53">
            <a:extLst>
              <a:ext uri="{FF2B5EF4-FFF2-40B4-BE49-F238E27FC236}">
                <a16:creationId xmlns:a16="http://schemas.microsoft.com/office/drawing/2014/main" id="{15BA9BAF-4B93-2CA9-D3C8-2C81B184EA24}"/>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5" name="直线连接符 54">
            <a:extLst>
              <a:ext uri="{FF2B5EF4-FFF2-40B4-BE49-F238E27FC236}">
                <a16:creationId xmlns:a16="http://schemas.microsoft.com/office/drawing/2014/main" id="{CCCC10EA-9DC3-1C45-F324-8A4F8D332FBC}"/>
              </a:ext>
            </a:extLst>
          </p:cNvPr>
          <p:cNvCxnSpPr>
            <a:cxnSpLocks/>
          </p:cNvCxnSpPr>
          <p:nvPr/>
        </p:nvCxnSpPr>
        <p:spPr>
          <a:xfrm>
            <a:off x="-9839" y="891251"/>
            <a:ext cx="1831054"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56" name="直线连接符 55">
            <a:extLst>
              <a:ext uri="{FF2B5EF4-FFF2-40B4-BE49-F238E27FC236}">
                <a16:creationId xmlns:a16="http://schemas.microsoft.com/office/drawing/2014/main" id="{FA0E94B3-4726-8459-A5DF-E28AB5093563}"/>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7" name="直线连接符 56">
            <a:extLst>
              <a:ext uri="{FF2B5EF4-FFF2-40B4-BE49-F238E27FC236}">
                <a16:creationId xmlns:a16="http://schemas.microsoft.com/office/drawing/2014/main" id="{D63CA69D-6A78-3310-6583-807117361E80}"/>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8" name="直线连接符 57">
            <a:extLst>
              <a:ext uri="{FF2B5EF4-FFF2-40B4-BE49-F238E27FC236}">
                <a16:creationId xmlns:a16="http://schemas.microsoft.com/office/drawing/2014/main" id="{7F3CC422-AE5D-2612-F644-90CDDCE0F10A}"/>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9019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a:extLst>
              <a:ext uri="{FF2B5EF4-FFF2-40B4-BE49-F238E27FC236}">
                <a16:creationId xmlns:a16="http://schemas.microsoft.com/office/drawing/2014/main" id="{694EE804-D74D-6E1A-B0AA-207FF58EA73F}"/>
              </a:ext>
            </a:extLst>
          </p:cNvPr>
          <p:cNvSpPr>
            <a:spLocks noGrp="1"/>
          </p:cNvSpPr>
          <p:nvPr>
            <p:ph type="title"/>
          </p:nvPr>
        </p:nvSpPr>
        <p:spPr>
          <a:xfrm>
            <a:off x="236021" y="1023210"/>
            <a:ext cx="2426156" cy="589190"/>
          </a:xfrm>
        </p:spPr>
        <p:txBody>
          <a:bodyPr>
            <a:no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Type</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6" name="文本框 5">
            <a:extLst>
              <a:ext uri="{FF2B5EF4-FFF2-40B4-BE49-F238E27FC236}">
                <a16:creationId xmlns:a16="http://schemas.microsoft.com/office/drawing/2014/main" id="{ED39584D-2E23-0892-F6EC-FA8997C5CB89}"/>
              </a:ext>
            </a:extLst>
          </p:cNvPr>
          <p:cNvSpPr txBox="1"/>
          <p:nvPr/>
        </p:nvSpPr>
        <p:spPr>
          <a:xfrm>
            <a:off x="4676172" y="1967696"/>
            <a:ext cx="184731" cy="369332"/>
          </a:xfrm>
          <a:prstGeom prst="rect">
            <a:avLst/>
          </a:prstGeom>
          <a:noFill/>
        </p:spPr>
        <p:txBody>
          <a:bodyPr wrap="none" rtlCol="0">
            <a:spAutoFit/>
          </a:bodyPr>
          <a:lstStyle/>
          <a:p>
            <a:endParaRPr kumimoji="1" lang="zh-CN" altLang="en-US" dirty="0"/>
          </a:p>
        </p:txBody>
      </p:sp>
      <p:sp>
        <p:nvSpPr>
          <p:cNvPr id="2" name="内容占位符 3">
            <a:extLst>
              <a:ext uri="{FF2B5EF4-FFF2-40B4-BE49-F238E27FC236}">
                <a16:creationId xmlns:a16="http://schemas.microsoft.com/office/drawing/2014/main" id="{A5D4F3D8-7142-9AB3-52AE-20625EF2C60B}"/>
              </a:ext>
            </a:extLst>
          </p:cNvPr>
          <p:cNvSpPr>
            <a:spLocks noGrp="1"/>
          </p:cNvSpPr>
          <p:nvPr>
            <p:ph sz="half" idx="1"/>
          </p:nvPr>
        </p:nvSpPr>
        <p:spPr>
          <a:xfrm>
            <a:off x="303142" y="1612400"/>
            <a:ext cx="11866626" cy="5158790"/>
          </a:xfrm>
        </p:spPr>
        <p:txBody>
          <a:bodyPr>
            <a:noAutofit/>
          </a:bodyPr>
          <a:lstStyle/>
          <a:p>
            <a:pPr>
              <a:lnSpc>
                <a:spcPct val="100000"/>
              </a:lnSpc>
              <a:spcBef>
                <a:spcPts val="1500"/>
              </a:spcBef>
            </a:pPr>
            <a:r>
              <a:rPr lang="zh-CN" altLang="en-US" sz="2400" dirty="0">
                <a:latin typeface="Cambria" panose="02040503050406030204" pitchFamily="18" charset="0"/>
                <a:cs typeface="Calibri" panose="020F0502020204030204" pitchFamily="34" charset="0"/>
              </a:rPr>
              <a:t>图像向量</a:t>
            </a:r>
            <a:endParaRPr lang="en-US" altLang="zh-CN" sz="24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通过</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神经网络模型</a:t>
            </a:r>
            <a:r>
              <a:rPr lang="zh-CN" altLang="en-US" sz="2000" dirty="0">
                <a:latin typeface="Cambria" panose="02040503050406030204" pitchFamily="18" charset="0"/>
                <a:cs typeface="Calibri" panose="020F0502020204030204" pitchFamily="34" charset="0"/>
              </a:rPr>
              <a:t>提取图像特征向量</a:t>
            </a:r>
            <a:endParaRPr lang="en-US" altLang="zh-CN" sz="20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图像特征向量表示图像的高维信息</a:t>
            </a:r>
            <a:endParaRPr lang="en-US" altLang="zh-CN" sz="20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可用于图像识别、检索等任务</a:t>
            </a:r>
            <a:endParaRPr lang="en-US" altLang="zh-CN" sz="2000" dirty="0">
              <a:latin typeface="Cambria" panose="02040503050406030204" pitchFamily="18" charset="0"/>
              <a:cs typeface="Calibri" panose="020F0502020204030204" pitchFamily="34" charset="0"/>
            </a:endParaRPr>
          </a:p>
          <a:p>
            <a:pPr>
              <a:lnSpc>
                <a:spcPct val="100000"/>
              </a:lnSpc>
              <a:spcBef>
                <a:spcPts val="1500"/>
              </a:spcBef>
            </a:pPr>
            <a:r>
              <a:rPr lang="zh-CN" altLang="en-US" sz="2400" dirty="0">
                <a:latin typeface="Cambria" panose="02040503050406030204" pitchFamily="18" charset="0"/>
                <a:cs typeface="Calibri" panose="020F0502020204030204" pitchFamily="34" charset="0"/>
              </a:rPr>
              <a:t>文本向量</a:t>
            </a:r>
            <a:endParaRPr lang="en-US" altLang="zh-CN" sz="24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通过</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词嵌入 </a:t>
            </a:r>
            <a:r>
              <a:rPr lang="en-US" altLang="zh-CN" sz="2000" b="1" dirty="0">
                <a:solidFill>
                  <a:schemeClr val="tx2">
                    <a:lumMod val="50000"/>
                    <a:lumOff val="50000"/>
                  </a:schemeClr>
                </a:solidFill>
                <a:latin typeface="Cambria" panose="02040503050406030204" pitchFamily="18" charset="0"/>
                <a:cs typeface="Calibri" panose="020F0502020204030204" pitchFamily="34" charset="0"/>
              </a:rPr>
              <a:t>Word</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 </a:t>
            </a:r>
            <a:r>
              <a:rPr lang="en-US" altLang="zh-CN" sz="2000" b="1" dirty="0">
                <a:solidFill>
                  <a:schemeClr val="tx2">
                    <a:lumMod val="50000"/>
                    <a:lumOff val="50000"/>
                  </a:schemeClr>
                </a:solidFill>
                <a:latin typeface="Cambria" panose="02040503050406030204" pitchFamily="18" charset="0"/>
                <a:cs typeface="Calibri" panose="020F0502020204030204" pitchFamily="34" charset="0"/>
              </a:rPr>
              <a:t>Embedding</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 </a:t>
            </a:r>
            <a:r>
              <a:rPr lang="zh-CN" altLang="en-US" sz="2000" dirty="0">
                <a:latin typeface="Cambria" panose="02040503050406030204" pitchFamily="18" charset="0"/>
                <a:cs typeface="Calibri" panose="020F0502020204030204" pitchFamily="34" charset="0"/>
              </a:rPr>
              <a:t>技术如 </a:t>
            </a:r>
            <a:r>
              <a:rPr lang="en-US" altLang="zh-CN" sz="2000" b="1" dirty="0">
                <a:solidFill>
                  <a:schemeClr val="tx2">
                    <a:lumMod val="50000"/>
                    <a:lumOff val="50000"/>
                  </a:schemeClr>
                </a:solidFill>
                <a:latin typeface="Cambria" panose="02040503050406030204" pitchFamily="18" charset="0"/>
                <a:cs typeface="Calibri" panose="020F0502020204030204" pitchFamily="34" charset="0"/>
              </a:rPr>
              <a:t>Word2Vec</a:t>
            </a:r>
            <a:r>
              <a:rPr lang="zh-CN" altLang="en-US" sz="2000" dirty="0">
                <a:latin typeface="Cambria" panose="02040503050406030204" pitchFamily="18" charset="0"/>
                <a:cs typeface="Calibri" panose="020F0502020204030204" pitchFamily="34" charset="0"/>
              </a:rPr>
              <a:t>、</a:t>
            </a:r>
            <a:r>
              <a:rPr lang="en-US" altLang="zh-CN" sz="2000" b="1" dirty="0">
                <a:solidFill>
                  <a:schemeClr val="tx2">
                    <a:lumMod val="50000"/>
                    <a:lumOff val="50000"/>
                  </a:schemeClr>
                </a:solidFill>
                <a:latin typeface="Cambria" panose="02040503050406030204" pitchFamily="18" charset="0"/>
                <a:cs typeface="Calibri" panose="020F0502020204030204" pitchFamily="34" charset="0"/>
              </a:rPr>
              <a:t>BERT</a:t>
            </a:r>
            <a:r>
              <a:rPr lang="zh-CN" altLang="en-US" sz="2000" dirty="0">
                <a:latin typeface="Cambria" panose="02040503050406030204" pitchFamily="18" charset="0"/>
                <a:cs typeface="Calibri" panose="020F0502020204030204" pitchFamily="34" charset="0"/>
              </a:rPr>
              <a:t> 等生成文本特征向量</a:t>
            </a:r>
            <a:endParaRPr lang="en-US" altLang="zh-CN" sz="20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文本特征向量包含语义高维信息，可用于文本分类、情感分析等 </a:t>
            </a:r>
            <a:r>
              <a:rPr lang="en-US" altLang="zh-CN" sz="2000" dirty="0">
                <a:latin typeface="Cambria" panose="02040503050406030204" pitchFamily="18" charset="0"/>
                <a:cs typeface="Calibri" panose="020F0502020204030204" pitchFamily="34" charset="0"/>
              </a:rPr>
              <a:t>NLP</a:t>
            </a:r>
            <a:r>
              <a:rPr lang="zh-CN" altLang="en-US" sz="2000" dirty="0">
                <a:latin typeface="Cambria" panose="02040503050406030204" pitchFamily="18" charset="0"/>
                <a:cs typeface="Calibri" panose="020F0502020204030204" pitchFamily="34" charset="0"/>
              </a:rPr>
              <a:t> 任务</a:t>
            </a:r>
            <a:endParaRPr lang="en-US" altLang="zh-CN" sz="2000" dirty="0">
              <a:latin typeface="Cambria" panose="02040503050406030204" pitchFamily="18" charset="0"/>
              <a:cs typeface="Calibri" panose="020F0502020204030204" pitchFamily="34" charset="0"/>
            </a:endParaRPr>
          </a:p>
          <a:p>
            <a:pPr>
              <a:lnSpc>
                <a:spcPct val="100000"/>
              </a:lnSpc>
              <a:spcBef>
                <a:spcPts val="1500"/>
              </a:spcBef>
            </a:pPr>
            <a:r>
              <a:rPr lang="zh-CN" altLang="en-US" sz="2400" dirty="0">
                <a:latin typeface="Cambria" panose="02040503050406030204" pitchFamily="18" charset="0"/>
                <a:cs typeface="Calibri" panose="020F0502020204030204" pitchFamily="34" charset="0"/>
              </a:rPr>
              <a:t>语音向量</a:t>
            </a:r>
            <a:endParaRPr lang="en-US" altLang="zh-CN" sz="24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通过</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声学模型 </a:t>
            </a:r>
            <a:r>
              <a:rPr lang="en-US" altLang="zh-CN" sz="2000" b="1" dirty="0">
                <a:solidFill>
                  <a:schemeClr val="tx2">
                    <a:lumMod val="50000"/>
                    <a:lumOff val="50000"/>
                  </a:schemeClr>
                </a:solidFill>
                <a:latin typeface="Cambria" panose="02040503050406030204" pitchFamily="18" charset="0"/>
                <a:cs typeface="Calibri" panose="020F0502020204030204" pitchFamily="34" charset="0"/>
              </a:rPr>
              <a:t>Acoustic</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 </a:t>
            </a:r>
            <a:r>
              <a:rPr lang="en-US" altLang="zh-CN" sz="2000" b="1" dirty="0">
                <a:solidFill>
                  <a:schemeClr val="tx2">
                    <a:lumMod val="50000"/>
                    <a:lumOff val="50000"/>
                  </a:schemeClr>
                </a:solidFill>
                <a:latin typeface="Cambria" panose="02040503050406030204" pitchFamily="18" charset="0"/>
                <a:cs typeface="Calibri" panose="020F0502020204030204" pitchFamily="34" charset="0"/>
              </a:rPr>
              <a:t>Model</a:t>
            </a:r>
            <a:r>
              <a:rPr lang="zh-CN" altLang="en-US" sz="2000" b="1" dirty="0">
                <a:solidFill>
                  <a:schemeClr val="tx2">
                    <a:lumMod val="50000"/>
                    <a:lumOff val="50000"/>
                  </a:schemeClr>
                </a:solidFill>
                <a:latin typeface="Cambria" panose="02040503050406030204" pitchFamily="18" charset="0"/>
                <a:cs typeface="Calibri" panose="020F0502020204030204" pitchFamily="34" charset="0"/>
              </a:rPr>
              <a:t> </a:t>
            </a:r>
            <a:r>
              <a:rPr lang="zh-CN" altLang="en-US" sz="2000" dirty="0">
                <a:latin typeface="Cambria" panose="02040503050406030204" pitchFamily="18" charset="0"/>
                <a:cs typeface="Calibri" panose="020F0502020204030204" pitchFamily="34" charset="0"/>
              </a:rPr>
              <a:t>从音频信号中提取音频的频谱特征向量</a:t>
            </a:r>
            <a:endParaRPr lang="en-US" altLang="zh-CN" sz="2000" dirty="0">
              <a:latin typeface="Cambria" panose="02040503050406030204" pitchFamily="18" charset="0"/>
              <a:cs typeface="Calibri" panose="020F0502020204030204" pitchFamily="34" charset="0"/>
            </a:endParaRPr>
          </a:p>
          <a:p>
            <a:pPr lvl="1">
              <a:lnSpc>
                <a:spcPct val="100000"/>
              </a:lnSpc>
              <a:spcBef>
                <a:spcPts val="1500"/>
              </a:spcBef>
            </a:pPr>
            <a:r>
              <a:rPr lang="zh-CN" altLang="en-US" sz="2000" dirty="0">
                <a:latin typeface="Cambria" panose="02040503050406030204" pitchFamily="18" charset="0"/>
                <a:cs typeface="Calibri" panose="020F0502020204030204" pitchFamily="34" charset="0"/>
              </a:rPr>
              <a:t>频谱特征向量提取声音的高维特征，如音调、节奏、音色等，可用于语音识别、声纹识别等任务</a:t>
            </a:r>
            <a:endParaRPr lang="en-US" altLang="zh-CN" sz="1800" dirty="0">
              <a:latin typeface="Cambria" panose="02040503050406030204" pitchFamily="18" charset="0"/>
              <a:cs typeface="Calibri" panose="020F0502020204030204" pitchFamily="34" charset="0"/>
            </a:endParaRPr>
          </a:p>
        </p:txBody>
      </p:sp>
      <p:pic>
        <p:nvPicPr>
          <p:cNvPr id="2050" name="Picture 2" descr="Typical CNN architecture">
            <a:extLst>
              <a:ext uri="{FF2B5EF4-FFF2-40B4-BE49-F238E27FC236}">
                <a16:creationId xmlns:a16="http://schemas.microsoft.com/office/drawing/2014/main" id="{493D7DCF-627D-43BB-06D1-417612ADE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180" y="1612400"/>
            <a:ext cx="7031588" cy="227572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67571537-2961-05DF-D33B-9742D4AF8480}"/>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a:extLst>
              <a:ext uri="{FF2B5EF4-FFF2-40B4-BE49-F238E27FC236}">
                <a16:creationId xmlns:a16="http://schemas.microsoft.com/office/drawing/2014/main" id="{B72F1186-DC3F-C6DA-350A-7310436663A7}"/>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4BC8F5BF-17A6-4A76-AC42-AD3A13B64460}"/>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11" name="文本框 10">
            <a:extLst>
              <a:ext uri="{FF2B5EF4-FFF2-40B4-BE49-F238E27FC236}">
                <a16:creationId xmlns:a16="http://schemas.microsoft.com/office/drawing/2014/main" id="{091D665E-1F30-86AA-2E1A-62D5D448F576}"/>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12" name="文本框 11">
            <a:extLst>
              <a:ext uri="{FF2B5EF4-FFF2-40B4-BE49-F238E27FC236}">
                <a16:creationId xmlns:a16="http://schemas.microsoft.com/office/drawing/2014/main" id="{0AE9F3A7-7C69-C097-80E7-CA88DA1253F4}"/>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13" name="文本框 12">
            <a:extLst>
              <a:ext uri="{FF2B5EF4-FFF2-40B4-BE49-F238E27FC236}">
                <a16:creationId xmlns:a16="http://schemas.microsoft.com/office/drawing/2014/main" id="{B3404914-EDDA-F917-15AF-5461C4035150}"/>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14" name="文本框 13">
            <a:extLst>
              <a:ext uri="{FF2B5EF4-FFF2-40B4-BE49-F238E27FC236}">
                <a16:creationId xmlns:a16="http://schemas.microsoft.com/office/drawing/2014/main" id="{8CB1BD15-3E83-3612-5742-3E0603D604FD}"/>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0" name="文本框 19">
            <a:extLst>
              <a:ext uri="{FF2B5EF4-FFF2-40B4-BE49-F238E27FC236}">
                <a16:creationId xmlns:a16="http://schemas.microsoft.com/office/drawing/2014/main" id="{06E908F5-4226-00BA-87B7-69D5F4DB03A0}"/>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21" name="直线连接符 20">
            <a:extLst>
              <a:ext uri="{FF2B5EF4-FFF2-40B4-BE49-F238E27FC236}">
                <a16:creationId xmlns:a16="http://schemas.microsoft.com/office/drawing/2014/main" id="{58EC3982-8409-B11F-B526-863A1CA891CD}"/>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2" name="直线连接符 21">
            <a:extLst>
              <a:ext uri="{FF2B5EF4-FFF2-40B4-BE49-F238E27FC236}">
                <a16:creationId xmlns:a16="http://schemas.microsoft.com/office/drawing/2014/main" id="{CAB3BC6D-6203-BBCF-2C30-D4708E2D5E5C}"/>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5" name="直线连接符 24">
            <a:extLst>
              <a:ext uri="{FF2B5EF4-FFF2-40B4-BE49-F238E27FC236}">
                <a16:creationId xmlns:a16="http://schemas.microsoft.com/office/drawing/2014/main" id="{E07E15E6-FF65-491B-90F3-E13A26E23340}"/>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7" name="直线连接符 26">
            <a:extLst>
              <a:ext uri="{FF2B5EF4-FFF2-40B4-BE49-F238E27FC236}">
                <a16:creationId xmlns:a16="http://schemas.microsoft.com/office/drawing/2014/main" id="{EBEF1E1E-11FC-BFB1-D215-33BD93FEF2AD}"/>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28" name="直线连接符 27">
            <a:extLst>
              <a:ext uri="{FF2B5EF4-FFF2-40B4-BE49-F238E27FC236}">
                <a16:creationId xmlns:a16="http://schemas.microsoft.com/office/drawing/2014/main" id="{1072A068-A03F-BFBC-2B8E-1633592F995B}"/>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29" name="直线连接符 28">
            <a:extLst>
              <a:ext uri="{FF2B5EF4-FFF2-40B4-BE49-F238E27FC236}">
                <a16:creationId xmlns:a16="http://schemas.microsoft.com/office/drawing/2014/main" id="{DE87CCFA-A1CE-7B07-C2BB-10811B7A8D53}"/>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5F23BA59-0125-418F-2DCA-0C97C516073A}"/>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31" name="文本框 30">
            <a:extLst>
              <a:ext uri="{FF2B5EF4-FFF2-40B4-BE49-F238E27FC236}">
                <a16:creationId xmlns:a16="http://schemas.microsoft.com/office/drawing/2014/main" id="{9BF82FC1-2CD7-A14F-CDD3-E7DD90AECF38}"/>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35" name="文本框 34">
            <a:extLst>
              <a:ext uri="{FF2B5EF4-FFF2-40B4-BE49-F238E27FC236}">
                <a16:creationId xmlns:a16="http://schemas.microsoft.com/office/drawing/2014/main" id="{F8AD370C-A325-C0B3-8AD8-329EF0412CCA}"/>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37" name="矩形 36">
            <a:extLst>
              <a:ext uri="{FF2B5EF4-FFF2-40B4-BE49-F238E27FC236}">
                <a16:creationId xmlns:a16="http://schemas.microsoft.com/office/drawing/2014/main" id="{A6B56019-09B3-C913-C030-C670A827A96C}"/>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a:extLst>
              <a:ext uri="{FF2B5EF4-FFF2-40B4-BE49-F238E27FC236}">
                <a16:creationId xmlns:a16="http://schemas.microsoft.com/office/drawing/2014/main" id="{99F55A93-E165-F67D-1601-437CC582A4BC}"/>
              </a:ext>
            </a:extLst>
          </p:cNvPr>
          <p:cNvSpPr/>
          <p:nvPr/>
        </p:nvSpPr>
        <p:spPr>
          <a:xfrm flipH="1">
            <a:off x="-2502" y="0"/>
            <a:ext cx="1823717"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a:extLst>
              <a:ext uri="{FF2B5EF4-FFF2-40B4-BE49-F238E27FC236}">
                <a16:creationId xmlns:a16="http://schemas.microsoft.com/office/drawing/2014/main" id="{EDC1295B-0147-8966-B6F9-1BE24934847D}"/>
              </a:ext>
            </a:extLst>
          </p:cNvPr>
          <p:cNvSpPr txBox="1"/>
          <p:nvPr/>
        </p:nvSpPr>
        <p:spPr>
          <a:xfrm>
            <a:off x="297499" y="230103"/>
            <a:ext cx="1313180" cy="430887"/>
          </a:xfrm>
          <a:prstGeom prst="rect">
            <a:avLst/>
          </a:prstGeom>
          <a:noFill/>
        </p:spPr>
        <p:txBody>
          <a:bodyPr wrap="none" rtlCol="0">
            <a:spAutoFit/>
          </a:bodyPr>
          <a:lstStyle/>
          <a:p>
            <a:r>
              <a:rPr kumimoji="1" lang="zh-CN" altLang="en-US" sz="2200" b="1" dirty="0">
                <a:solidFill>
                  <a:srgbClr val="003C89"/>
                </a:solidFill>
              </a:rPr>
              <a:t>基本概念</a:t>
            </a:r>
          </a:p>
        </p:txBody>
      </p:sp>
      <p:sp>
        <p:nvSpPr>
          <p:cNvPr id="46" name="文本框 45">
            <a:extLst>
              <a:ext uri="{FF2B5EF4-FFF2-40B4-BE49-F238E27FC236}">
                <a16:creationId xmlns:a16="http://schemas.microsoft.com/office/drawing/2014/main" id="{8DDE3404-8944-3592-CBEB-FC64E3633918}"/>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47" name="文本框 46">
            <a:extLst>
              <a:ext uri="{FF2B5EF4-FFF2-40B4-BE49-F238E27FC236}">
                <a16:creationId xmlns:a16="http://schemas.microsoft.com/office/drawing/2014/main" id="{F35C55CE-0E77-D754-83E8-5B03BCF793D8}"/>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49" name="文本框 48">
            <a:extLst>
              <a:ext uri="{FF2B5EF4-FFF2-40B4-BE49-F238E27FC236}">
                <a16:creationId xmlns:a16="http://schemas.microsoft.com/office/drawing/2014/main" id="{A3CD3F4C-7251-11A1-6717-6D00A1F44CA2}"/>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0" name="文本框 49">
            <a:extLst>
              <a:ext uri="{FF2B5EF4-FFF2-40B4-BE49-F238E27FC236}">
                <a16:creationId xmlns:a16="http://schemas.microsoft.com/office/drawing/2014/main" id="{80D12981-AF3F-355E-FC9B-1612118EE818}"/>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51" name="文本框 50">
            <a:extLst>
              <a:ext uri="{FF2B5EF4-FFF2-40B4-BE49-F238E27FC236}">
                <a16:creationId xmlns:a16="http://schemas.microsoft.com/office/drawing/2014/main" id="{A60DD23D-BEF1-0095-CEB6-ADED155C37B5}"/>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52" name="直线连接符 51">
            <a:extLst>
              <a:ext uri="{FF2B5EF4-FFF2-40B4-BE49-F238E27FC236}">
                <a16:creationId xmlns:a16="http://schemas.microsoft.com/office/drawing/2014/main" id="{4EA876AE-456F-3448-C46C-66524E7E4E66}"/>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3" name="直线连接符 52">
            <a:extLst>
              <a:ext uri="{FF2B5EF4-FFF2-40B4-BE49-F238E27FC236}">
                <a16:creationId xmlns:a16="http://schemas.microsoft.com/office/drawing/2014/main" id="{406CC2E5-D2A1-AF57-18CF-6F3F22A967CD}"/>
              </a:ext>
            </a:extLst>
          </p:cNvPr>
          <p:cNvCxnSpPr>
            <a:cxnSpLocks/>
          </p:cNvCxnSpPr>
          <p:nvPr/>
        </p:nvCxnSpPr>
        <p:spPr>
          <a:xfrm>
            <a:off x="-9839" y="891251"/>
            <a:ext cx="1831054"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54" name="直线连接符 53">
            <a:extLst>
              <a:ext uri="{FF2B5EF4-FFF2-40B4-BE49-F238E27FC236}">
                <a16:creationId xmlns:a16="http://schemas.microsoft.com/office/drawing/2014/main" id="{99B0B307-9797-E816-5003-B81CDF30C992}"/>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5" name="直线连接符 54">
            <a:extLst>
              <a:ext uri="{FF2B5EF4-FFF2-40B4-BE49-F238E27FC236}">
                <a16:creationId xmlns:a16="http://schemas.microsoft.com/office/drawing/2014/main" id="{594ADBB8-37AA-55C4-67B6-970318348076}"/>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6" name="直线连接符 55">
            <a:extLst>
              <a:ext uri="{FF2B5EF4-FFF2-40B4-BE49-F238E27FC236}">
                <a16:creationId xmlns:a16="http://schemas.microsoft.com/office/drawing/2014/main" id="{76D623E8-031C-BC5D-425E-E2B4DB5FDA68}"/>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3539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2">
            <a:extLst>
              <a:ext uri="{FF2B5EF4-FFF2-40B4-BE49-F238E27FC236}">
                <a16:creationId xmlns:a16="http://schemas.microsoft.com/office/drawing/2014/main" id="{694EE804-D74D-6E1A-B0AA-207FF58EA73F}"/>
              </a:ext>
            </a:extLst>
          </p:cNvPr>
          <p:cNvSpPr>
            <a:spLocks noGrp="1"/>
          </p:cNvSpPr>
          <p:nvPr>
            <p:ph type="title"/>
          </p:nvPr>
        </p:nvSpPr>
        <p:spPr>
          <a:xfrm>
            <a:off x="236021" y="1023210"/>
            <a:ext cx="2171513"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Embedding</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6" name="文本框 5">
            <a:extLst>
              <a:ext uri="{FF2B5EF4-FFF2-40B4-BE49-F238E27FC236}">
                <a16:creationId xmlns:a16="http://schemas.microsoft.com/office/drawing/2014/main" id="{ED39584D-2E23-0892-F6EC-FA8997C5CB89}"/>
              </a:ext>
            </a:extLst>
          </p:cNvPr>
          <p:cNvSpPr txBox="1"/>
          <p:nvPr/>
        </p:nvSpPr>
        <p:spPr>
          <a:xfrm>
            <a:off x="4676172" y="1967696"/>
            <a:ext cx="184731" cy="369332"/>
          </a:xfrm>
          <a:prstGeom prst="rect">
            <a:avLst/>
          </a:prstGeom>
          <a:noFill/>
        </p:spPr>
        <p:txBody>
          <a:bodyPr wrap="none" rtlCol="0">
            <a:spAutoFit/>
          </a:bodyPr>
          <a:lstStyle/>
          <a:p>
            <a:endParaRPr kumimoji="1" lang="zh-CN" altLang="en-US" dirty="0"/>
          </a:p>
        </p:txBody>
      </p:sp>
      <p:pic>
        <p:nvPicPr>
          <p:cNvPr id="5" name="图片 4">
            <a:extLst>
              <a:ext uri="{FF2B5EF4-FFF2-40B4-BE49-F238E27FC236}">
                <a16:creationId xmlns:a16="http://schemas.microsoft.com/office/drawing/2014/main" id="{699B1E91-A2D9-DFC6-196E-EE5E2A5822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5258" y="3670140"/>
            <a:ext cx="9455600" cy="3187860"/>
          </a:xfrm>
          <a:prstGeom prst="rect">
            <a:avLst/>
          </a:prstGeom>
        </p:spPr>
      </p:pic>
      <p:sp>
        <p:nvSpPr>
          <p:cNvPr id="8" name="内容占位符 3">
            <a:extLst>
              <a:ext uri="{FF2B5EF4-FFF2-40B4-BE49-F238E27FC236}">
                <a16:creationId xmlns:a16="http://schemas.microsoft.com/office/drawing/2014/main" id="{DE6D9E91-1883-1AA8-BE38-9BD055AA4D71}"/>
              </a:ext>
            </a:extLst>
          </p:cNvPr>
          <p:cNvSpPr>
            <a:spLocks noGrp="1"/>
          </p:cNvSpPr>
          <p:nvPr>
            <p:ph sz="half" idx="1"/>
          </p:nvPr>
        </p:nvSpPr>
        <p:spPr>
          <a:xfrm>
            <a:off x="868988" y="1558109"/>
            <a:ext cx="9678009" cy="2054156"/>
          </a:xfrm>
        </p:spPr>
        <p:txBody>
          <a:bodyPr>
            <a:noAutofit/>
          </a:bodyPr>
          <a:lstStyle/>
          <a:p>
            <a:pPr>
              <a:lnSpc>
                <a:spcPct val="160000"/>
              </a:lnSpc>
            </a:pPr>
            <a:r>
              <a:rPr lang="en-US" altLang="zh-CN" sz="2400" dirty="0">
                <a:latin typeface="Cambria" panose="02040503050406030204" pitchFamily="18" charset="0"/>
                <a:cs typeface="Times New Roman" panose="02020603050405020304" pitchFamily="18" charset="0"/>
              </a:rPr>
              <a:t>Embedding</a:t>
            </a:r>
            <a:r>
              <a:rPr lang="zh-CN" altLang="en-US" sz="2400" dirty="0">
                <a:latin typeface="Cambria" panose="02040503050406030204" pitchFamily="18" charset="0"/>
                <a:cs typeface="Times New Roman" panose="02020603050405020304" pitchFamily="18" charset="0"/>
              </a:rPr>
              <a:t> 就是</a:t>
            </a:r>
            <a:r>
              <a:rPr lang="zh-CN" altLang="en-US" sz="2400" b="1" dirty="0">
                <a:solidFill>
                  <a:schemeClr val="tx2">
                    <a:lumMod val="50000"/>
                    <a:lumOff val="50000"/>
                  </a:schemeClr>
                </a:solidFill>
                <a:latin typeface="Cambria" panose="02040503050406030204" pitchFamily="18" charset="0"/>
                <a:cs typeface="Times New Roman" panose="02020603050405020304" pitchFamily="18" charset="0"/>
              </a:rPr>
              <a:t>非结构化数据转换为向量</a:t>
            </a:r>
            <a:r>
              <a:rPr lang="zh-CN" altLang="en-US" sz="2400" dirty="0">
                <a:latin typeface="Cambria" panose="02040503050406030204" pitchFamily="18" charset="0"/>
                <a:cs typeface="Times New Roman" panose="02020603050405020304" pitchFamily="18" charset="0"/>
              </a:rPr>
              <a:t>的过程</a:t>
            </a:r>
            <a:endParaRPr lang="en-US" altLang="zh-CN" sz="2400" dirty="0">
              <a:latin typeface="Cambria" panose="02040503050406030204" pitchFamily="18" charset="0"/>
              <a:cs typeface="Times New Roman" panose="02020603050405020304" pitchFamily="18" charset="0"/>
            </a:endParaRPr>
          </a:p>
          <a:p>
            <a:pPr>
              <a:lnSpc>
                <a:spcPct val="160000"/>
              </a:lnSpc>
            </a:pPr>
            <a:r>
              <a:rPr lang="zh-CN" altLang="en-US" sz="2400" dirty="0">
                <a:latin typeface="Cambria" panose="02040503050406030204" pitchFamily="18" charset="0"/>
                <a:cs typeface="Times New Roman" panose="02020603050405020304" pitchFamily="18" charset="0"/>
              </a:rPr>
              <a:t>通过深度学习训练，将真实世界离散数据投影到高维数据空间上</a:t>
            </a:r>
            <a:endParaRPr lang="en-US" altLang="zh-CN" sz="2400" dirty="0">
              <a:latin typeface="Cambria" panose="02040503050406030204" pitchFamily="18" charset="0"/>
              <a:cs typeface="Times New Roman" panose="02020603050405020304" pitchFamily="18" charset="0"/>
            </a:endParaRPr>
          </a:p>
          <a:p>
            <a:pPr>
              <a:lnSpc>
                <a:spcPct val="160000"/>
              </a:lnSpc>
            </a:pPr>
            <a:r>
              <a:rPr lang="zh-CN" altLang="en-US" sz="2400" dirty="0">
                <a:latin typeface="Cambria" panose="02040503050406030204" pitchFamily="18" charset="0"/>
                <a:cs typeface="Times New Roman" panose="02020603050405020304" pitchFamily="18" charset="0"/>
              </a:rPr>
              <a:t>通过数据在</a:t>
            </a:r>
            <a:r>
              <a:rPr lang="zh-CN" altLang="en-US" sz="2400" b="1" dirty="0">
                <a:solidFill>
                  <a:schemeClr val="tx2">
                    <a:lumMod val="50000"/>
                    <a:lumOff val="50000"/>
                  </a:schemeClr>
                </a:solidFill>
                <a:latin typeface="Cambria" panose="02040503050406030204" pitchFamily="18" charset="0"/>
                <a:cs typeface="Times New Roman" panose="02020603050405020304" pitchFamily="18" charset="0"/>
              </a:rPr>
              <a:t>空间中的距离体现真实世界的相似度</a:t>
            </a:r>
          </a:p>
        </p:txBody>
      </p:sp>
      <p:sp>
        <p:nvSpPr>
          <p:cNvPr id="11" name="矩形 10">
            <a:extLst>
              <a:ext uri="{FF2B5EF4-FFF2-40B4-BE49-F238E27FC236}">
                <a16:creationId xmlns:a16="http://schemas.microsoft.com/office/drawing/2014/main" id="{D80A09E9-EBEF-458E-AF80-2EA412659392}"/>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a:extLst>
              <a:ext uri="{FF2B5EF4-FFF2-40B4-BE49-F238E27FC236}">
                <a16:creationId xmlns:a16="http://schemas.microsoft.com/office/drawing/2014/main" id="{0488EA2A-A24E-C688-32C6-FA5F9DD482B7}"/>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93D02381-E800-202B-0431-6B7F7ADF4619}"/>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14" name="文本框 13">
            <a:extLst>
              <a:ext uri="{FF2B5EF4-FFF2-40B4-BE49-F238E27FC236}">
                <a16:creationId xmlns:a16="http://schemas.microsoft.com/office/drawing/2014/main" id="{202FA6F4-DC98-73E8-27B6-387D4390D90C}"/>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0" name="文本框 19">
            <a:extLst>
              <a:ext uri="{FF2B5EF4-FFF2-40B4-BE49-F238E27FC236}">
                <a16:creationId xmlns:a16="http://schemas.microsoft.com/office/drawing/2014/main" id="{8B257EC4-EC9C-3776-F549-E6205DE5BB9E}"/>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1" name="文本框 20">
            <a:extLst>
              <a:ext uri="{FF2B5EF4-FFF2-40B4-BE49-F238E27FC236}">
                <a16:creationId xmlns:a16="http://schemas.microsoft.com/office/drawing/2014/main" id="{9B6C76E7-E518-1A33-B340-F5D0978FE2E4}"/>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22" name="文本框 21">
            <a:extLst>
              <a:ext uri="{FF2B5EF4-FFF2-40B4-BE49-F238E27FC236}">
                <a16:creationId xmlns:a16="http://schemas.microsoft.com/office/drawing/2014/main" id="{5A01820F-11B4-B283-7D20-4301D594DE02}"/>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5" name="文本框 24">
            <a:extLst>
              <a:ext uri="{FF2B5EF4-FFF2-40B4-BE49-F238E27FC236}">
                <a16:creationId xmlns:a16="http://schemas.microsoft.com/office/drawing/2014/main" id="{0BF8F197-4664-5347-7DDD-492598777456}"/>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27" name="直线连接符 26">
            <a:extLst>
              <a:ext uri="{FF2B5EF4-FFF2-40B4-BE49-F238E27FC236}">
                <a16:creationId xmlns:a16="http://schemas.microsoft.com/office/drawing/2014/main" id="{9BEBA018-9B5C-C56D-2FA7-15484D617F6B}"/>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8" name="直线连接符 27">
            <a:extLst>
              <a:ext uri="{FF2B5EF4-FFF2-40B4-BE49-F238E27FC236}">
                <a16:creationId xmlns:a16="http://schemas.microsoft.com/office/drawing/2014/main" id="{E0FD2606-EAC9-9445-8828-D0DC82AFEB2E}"/>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9" name="直线连接符 28">
            <a:extLst>
              <a:ext uri="{FF2B5EF4-FFF2-40B4-BE49-F238E27FC236}">
                <a16:creationId xmlns:a16="http://schemas.microsoft.com/office/drawing/2014/main" id="{2405F212-D14A-0A98-215B-13DE1827BB56}"/>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5650F131-3AD2-824C-26DF-5B4E64ED28E8}"/>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31" name="直线连接符 30">
            <a:extLst>
              <a:ext uri="{FF2B5EF4-FFF2-40B4-BE49-F238E27FC236}">
                <a16:creationId xmlns:a16="http://schemas.microsoft.com/office/drawing/2014/main" id="{A6B64649-9B83-6F9A-BF85-3D23110F942C}"/>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35" name="直线连接符 34">
            <a:extLst>
              <a:ext uri="{FF2B5EF4-FFF2-40B4-BE49-F238E27FC236}">
                <a16:creationId xmlns:a16="http://schemas.microsoft.com/office/drawing/2014/main" id="{4A9B00DC-4770-A1FD-DC59-BDB0CF4F55B0}"/>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7" name="直线连接符 36">
            <a:extLst>
              <a:ext uri="{FF2B5EF4-FFF2-40B4-BE49-F238E27FC236}">
                <a16:creationId xmlns:a16="http://schemas.microsoft.com/office/drawing/2014/main" id="{17D72350-A98D-3155-02EB-5BFE622CA04A}"/>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38" name="文本框 37">
            <a:extLst>
              <a:ext uri="{FF2B5EF4-FFF2-40B4-BE49-F238E27FC236}">
                <a16:creationId xmlns:a16="http://schemas.microsoft.com/office/drawing/2014/main" id="{05490A7F-5D2A-CB44-85D1-273920E14FEF}"/>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39" name="文本框 38">
            <a:extLst>
              <a:ext uri="{FF2B5EF4-FFF2-40B4-BE49-F238E27FC236}">
                <a16:creationId xmlns:a16="http://schemas.microsoft.com/office/drawing/2014/main" id="{AA688FC6-9512-93E9-75BF-CC2E77A41FB5}"/>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46" name="矩形 45">
            <a:extLst>
              <a:ext uri="{FF2B5EF4-FFF2-40B4-BE49-F238E27FC236}">
                <a16:creationId xmlns:a16="http://schemas.microsoft.com/office/drawing/2014/main" id="{2EE25C79-2C29-3CB1-A334-1835BBA7DA4B}"/>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7" name="矩形 46">
            <a:extLst>
              <a:ext uri="{FF2B5EF4-FFF2-40B4-BE49-F238E27FC236}">
                <a16:creationId xmlns:a16="http://schemas.microsoft.com/office/drawing/2014/main" id="{561C36B9-0464-1052-BFBF-5C3939A72ABD}"/>
              </a:ext>
            </a:extLst>
          </p:cNvPr>
          <p:cNvSpPr/>
          <p:nvPr/>
        </p:nvSpPr>
        <p:spPr>
          <a:xfrm flipH="1">
            <a:off x="-2502" y="0"/>
            <a:ext cx="1823717"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文本框 48">
            <a:extLst>
              <a:ext uri="{FF2B5EF4-FFF2-40B4-BE49-F238E27FC236}">
                <a16:creationId xmlns:a16="http://schemas.microsoft.com/office/drawing/2014/main" id="{FD2C9C97-56D7-4776-5B20-1333496A409C}"/>
              </a:ext>
            </a:extLst>
          </p:cNvPr>
          <p:cNvSpPr txBox="1"/>
          <p:nvPr/>
        </p:nvSpPr>
        <p:spPr>
          <a:xfrm>
            <a:off x="297499" y="230103"/>
            <a:ext cx="1313180" cy="430887"/>
          </a:xfrm>
          <a:prstGeom prst="rect">
            <a:avLst/>
          </a:prstGeom>
          <a:noFill/>
        </p:spPr>
        <p:txBody>
          <a:bodyPr wrap="none" rtlCol="0">
            <a:spAutoFit/>
          </a:bodyPr>
          <a:lstStyle/>
          <a:p>
            <a:r>
              <a:rPr kumimoji="1" lang="zh-CN" altLang="en-US" sz="2200" b="1" dirty="0">
                <a:solidFill>
                  <a:srgbClr val="003C89"/>
                </a:solidFill>
              </a:rPr>
              <a:t>基本概念</a:t>
            </a:r>
          </a:p>
        </p:txBody>
      </p:sp>
      <p:sp>
        <p:nvSpPr>
          <p:cNvPr id="50" name="文本框 49">
            <a:extLst>
              <a:ext uri="{FF2B5EF4-FFF2-40B4-BE49-F238E27FC236}">
                <a16:creationId xmlns:a16="http://schemas.microsoft.com/office/drawing/2014/main" id="{5D36C6B9-5CBB-2E4C-3C2B-82AD6E62F825}"/>
              </a:ext>
            </a:extLst>
          </p:cNvPr>
          <p:cNvSpPr txBox="1"/>
          <p:nvPr/>
        </p:nvSpPr>
        <p:spPr>
          <a:xfrm>
            <a:off x="2136845" y="245491"/>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51" name="文本框 50">
            <a:extLst>
              <a:ext uri="{FF2B5EF4-FFF2-40B4-BE49-F238E27FC236}">
                <a16:creationId xmlns:a16="http://schemas.microsoft.com/office/drawing/2014/main" id="{5F1E4702-134D-B8C4-5834-AFE0980E1287}"/>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52" name="文本框 51">
            <a:extLst>
              <a:ext uri="{FF2B5EF4-FFF2-40B4-BE49-F238E27FC236}">
                <a16:creationId xmlns:a16="http://schemas.microsoft.com/office/drawing/2014/main" id="{C131C03F-8559-0435-8887-3502A17D0F5A}"/>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3" name="文本框 52">
            <a:extLst>
              <a:ext uri="{FF2B5EF4-FFF2-40B4-BE49-F238E27FC236}">
                <a16:creationId xmlns:a16="http://schemas.microsoft.com/office/drawing/2014/main" id="{4F65D022-08EE-F728-2CB1-11266F76B646}"/>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54" name="文本框 53">
            <a:extLst>
              <a:ext uri="{FF2B5EF4-FFF2-40B4-BE49-F238E27FC236}">
                <a16:creationId xmlns:a16="http://schemas.microsoft.com/office/drawing/2014/main" id="{D6BDF99C-C2D1-D263-280E-C0DEE2AE2FAA}"/>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55" name="直线连接符 54">
            <a:extLst>
              <a:ext uri="{FF2B5EF4-FFF2-40B4-BE49-F238E27FC236}">
                <a16:creationId xmlns:a16="http://schemas.microsoft.com/office/drawing/2014/main" id="{659C2205-9167-C028-EB2A-2473BEB38798}"/>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6" name="直线连接符 55">
            <a:extLst>
              <a:ext uri="{FF2B5EF4-FFF2-40B4-BE49-F238E27FC236}">
                <a16:creationId xmlns:a16="http://schemas.microsoft.com/office/drawing/2014/main" id="{086F1B89-A4F6-33CD-E21D-C5B9B8363ABF}"/>
              </a:ext>
            </a:extLst>
          </p:cNvPr>
          <p:cNvCxnSpPr>
            <a:cxnSpLocks/>
          </p:cNvCxnSpPr>
          <p:nvPr/>
        </p:nvCxnSpPr>
        <p:spPr>
          <a:xfrm>
            <a:off x="-9839" y="891251"/>
            <a:ext cx="1831054"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57" name="直线连接符 56">
            <a:extLst>
              <a:ext uri="{FF2B5EF4-FFF2-40B4-BE49-F238E27FC236}">
                <a16:creationId xmlns:a16="http://schemas.microsoft.com/office/drawing/2014/main" id="{4AB3C654-419F-E1AC-D3FB-CB923F47911A}"/>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8" name="直线连接符 57">
            <a:extLst>
              <a:ext uri="{FF2B5EF4-FFF2-40B4-BE49-F238E27FC236}">
                <a16:creationId xmlns:a16="http://schemas.microsoft.com/office/drawing/2014/main" id="{B9BB2B6F-AA87-744C-E3DF-2E3E1275AE2E}"/>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0" name="直线连接符 59">
            <a:extLst>
              <a:ext uri="{FF2B5EF4-FFF2-40B4-BE49-F238E27FC236}">
                <a16:creationId xmlns:a16="http://schemas.microsoft.com/office/drawing/2014/main" id="{D4D471A2-576F-BBBA-BE27-869465AD3F8E}"/>
              </a:ext>
            </a:extLst>
          </p:cNvPr>
          <p:cNvCxnSpPr>
            <a:cxnSpLocks/>
          </p:cNvCxnSpPr>
          <p:nvPr/>
        </p:nvCxnSpPr>
        <p:spPr>
          <a:xfrm>
            <a:off x="3918292"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99650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2">
            <a:extLst>
              <a:ext uri="{FF2B5EF4-FFF2-40B4-BE49-F238E27FC236}">
                <a16:creationId xmlns:a16="http://schemas.microsoft.com/office/drawing/2014/main" id="{118922D9-C6B5-A3D7-C68E-036623F77156}"/>
              </a:ext>
            </a:extLst>
          </p:cNvPr>
          <p:cNvSpPr>
            <a:spLocks noGrp="1"/>
          </p:cNvSpPr>
          <p:nvPr>
            <p:ph type="title"/>
          </p:nvPr>
        </p:nvSpPr>
        <p:spPr>
          <a:xfrm>
            <a:off x="236021" y="1023210"/>
            <a:ext cx="3085913"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Database</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3" name="内容占位符 3">
            <a:extLst>
              <a:ext uri="{FF2B5EF4-FFF2-40B4-BE49-F238E27FC236}">
                <a16:creationId xmlns:a16="http://schemas.microsoft.com/office/drawing/2014/main" id="{E3A59BF5-67BF-1299-E583-CA1B6F2B8369}"/>
              </a:ext>
            </a:extLst>
          </p:cNvPr>
          <p:cNvSpPr>
            <a:spLocks noGrp="1"/>
          </p:cNvSpPr>
          <p:nvPr>
            <p:ph sz="half" idx="1"/>
          </p:nvPr>
        </p:nvSpPr>
        <p:spPr>
          <a:xfrm>
            <a:off x="754295" y="1601212"/>
            <a:ext cx="9365607" cy="1572984"/>
          </a:xfrm>
        </p:spPr>
        <p:txBody>
          <a:bodyPr>
            <a:noAutofit/>
          </a:bodyPr>
          <a:lstStyle/>
          <a:p>
            <a:pPr>
              <a:lnSpc>
                <a:spcPct val="100000"/>
              </a:lnSpc>
              <a:spcBef>
                <a:spcPts val="1600"/>
              </a:spcBef>
            </a:pPr>
            <a:r>
              <a:rPr lang="en-US" altLang="zh-CN" sz="2200" dirty="0">
                <a:latin typeface="Cambria" panose="02040503050406030204" pitchFamily="18" charset="0"/>
                <a:cs typeface="Times New Roman" panose="02020603050405020304" pitchFamily="18" charset="0"/>
              </a:rPr>
              <a:t>Embedding</a:t>
            </a:r>
            <a:r>
              <a:rPr lang="zh-CN" altLang="en-US" sz="2200" dirty="0">
                <a:latin typeface="Cambria" panose="02040503050406030204" pitchFamily="18" charset="0"/>
                <a:cs typeface="Times New Roman" panose="02020603050405020304" pitchFamily="18" charset="0"/>
              </a:rPr>
              <a:t> 将各式非结构化数据转换为 </a:t>
            </a:r>
            <a:r>
              <a:rPr lang="en-US" altLang="zh-CN" sz="2200" dirty="0">
                <a:latin typeface="Cambria" panose="02040503050406030204" pitchFamily="18" charset="0"/>
                <a:cs typeface="Times New Roman" panose="02020603050405020304" pitchFamily="18" charset="0"/>
              </a:rPr>
              <a:t>Vector</a:t>
            </a:r>
            <a:r>
              <a:rPr lang="zh-CN" altLang="en-US" sz="2200" dirty="0">
                <a:latin typeface="Cambria" panose="02040503050406030204" pitchFamily="18" charset="0"/>
                <a:cs typeface="Times New Roman" panose="02020603050405020304" pitchFamily="18" charset="0"/>
              </a:rPr>
              <a:t> 数据</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pPr>
            <a:r>
              <a:rPr lang="zh-CN" altLang="en-US" sz="2200" dirty="0">
                <a:latin typeface="Cambria" panose="02040503050406030204" pitchFamily="18" charset="0"/>
                <a:cs typeface="Times New Roman" panose="02020603050405020304" pitchFamily="18" charset="0"/>
              </a:rPr>
              <a:t>通过向量数据库</a:t>
            </a:r>
            <a:r>
              <a:rPr lang="zh-CN" altLang="en-US" sz="2200" b="1" dirty="0">
                <a:solidFill>
                  <a:schemeClr val="tx2">
                    <a:lumMod val="50000"/>
                    <a:lumOff val="50000"/>
                  </a:schemeClr>
                </a:solidFill>
                <a:latin typeface="Cambria" panose="02040503050406030204" pitchFamily="18" charset="0"/>
                <a:cs typeface="Times New Roman" panose="02020603050405020304" pitchFamily="18" charset="0"/>
              </a:rPr>
              <a:t>存储</a:t>
            </a:r>
            <a:r>
              <a:rPr lang="zh-CN" altLang="en-US" sz="2200" dirty="0">
                <a:latin typeface="Cambria" panose="02040503050406030204" pitchFamily="18" charset="0"/>
                <a:cs typeface="Times New Roman" panose="02020603050405020304" pitchFamily="18" charset="0"/>
              </a:rPr>
              <a:t>和</a:t>
            </a:r>
            <a:r>
              <a:rPr lang="zh-CN" altLang="en-US" sz="2200" b="1" dirty="0">
                <a:solidFill>
                  <a:schemeClr val="tx2">
                    <a:lumMod val="50000"/>
                    <a:lumOff val="50000"/>
                  </a:schemeClr>
                </a:solidFill>
                <a:latin typeface="Cambria" panose="02040503050406030204" pitchFamily="18" charset="0"/>
                <a:cs typeface="Times New Roman" panose="02020603050405020304" pitchFamily="18" charset="0"/>
              </a:rPr>
              <a:t>索引</a:t>
            </a:r>
            <a:r>
              <a:rPr lang="zh-CN" altLang="en-US" sz="2200" dirty="0">
                <a:latin typeface="Cambria" panose="02040503050406030204" pitchFamily="18" charset="0"/>
                <a:cs typeface="Times New Roman" panose="02020603050405020304" pitchFamily="18" charset="0"/>
              </a:rPr>
              <a:t> </a:t>
            </a:r>
            <a:r>
              <a:rPr lang="en-US" altLang="zh-CN" sz="2200" dirty="0">
                <a:latin typeface="Cambria" panose="02040503050406030204" pitchFamily="18" charset="0"/>
                <a:cs typeface="Times New Roman" panose="02020603050405020304" pitchFamily="18" charset="0"/>
              </a:rPr>
              <a:t>Vector</a:t>
            </a:r>
            <a:r>
              <a:rPr lang="zh-CN" altLang="en-US" sz="2200" dirty="0">
                <a:latin typeface="Cambria" panose="02040503050406030204" pitchFamily="18" charset="0"/>
                <a:cs typeface="Times New Roman" panose="02020603050405020304" pitchFamily="18" charset="0"/>
              </a:rPr>
              <a:t> 数据，分析 </a:t>
            </a:r>
            <a:r>
              <a:rPr lang="en-US" altLang="zh-CN" sz="2200" dirty="0">
                <a:latin typeface="Cambria" panose="02040503050406030204" pitchFamily="18" charset="0"/>
                <a:cs typeface="Times New Roman" panose="02020603050405020304" pitchFamily="18" charset="0"/>
              </a:rPr>
              <a:t>Vector</a:t>
            </a:r>
            <a:r>
              <a:rPr lang="zh-CN" altLang="en-US" sz="2200" dirty="0">
                <a:latin typeface="Cambria" panose="02040503050406030204" pitchFamily="18" charset="0"/>
                <a:cs typeface="Times New Roman" panose="02020603050405020304" pitchFamily="18" charset="0"/>
              </a:rPr>
              <a:t> 间相关性</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pPr>
            <a:r>
              <a:rPr lang="zh-CN" altLang="en-US" sz="2200" dirty="0">
                <a:latin typeface="Cambria" panose="02040503050406030204" pitchFamily="18" charset="0"/>
                <a:cs typeface="Times New Roman" panose="02020603050405020304" pitchFamily="18" charset="0"/>
              </a:rPr>
              <a:t>用户输入查询被转为 </a:t>
            </a:r>
            <a:r>
              <a:rPr lang="en-US" altLang="zh-CN" sz="2200" dirty="0">
                <a:latin typeface="Cambria" panose="02040503050406030204" pitchFamily="18" charset="0"/>
                <a:cs typeface="Times New Roman" panose="02020603050405020304" pitchFamily="18" charset="0"/>
              </a:rPr>
              <a:t>Vector</a:t>
            </a:r>
            <a:r>
              <a:rPr lang="zh-CN" altLang="en-US" sz="2200" dirty="0">
                <a:latin typeface="Cambria" panose="02040503050406030204" pitchFamily="18" charset="0"/>
                <a:cs typeface="Times New Roman" panose="02020603050405020304" pitchFamily="18" charset="0"/>
              </a:rPr>
              <a:t>，</a:t>
            </a:r>
            <a:r>
              <a:rPr lang="zh-CN" altLang="en-US" sz="2200" b="1" dirty="0">
                <a:solidFill>
                  <a:schemeClr val="tx2">
                    <a:lumMod val="50000"/>
                    <a:lumOff val="50000"/>
                  </a:schemeClr>
                </a:solidFill>
                <a:latin typeface="Cambria" panose="02040503050406030204" pitchFamily="18" charset="0"/>
                <a:cs typeface="Times New Roman" panose="02020603050405020304" pitchFamily="18" charset="0"/>
              </a:rPr>
              <a:t>语义近似搜索返回 </a:t>
            </a:r>
            <a:r>
              <a:rPr lang="en-US" altLang="zh-CN" sz="2200" b="1" dirty="0">
                <a:solidFill>
                  <a:schemeClr val="tx2">
                    <a:lumMod val="50000"/>
                    <a:lumOff val="50000"/>
                  </a:schemeClr>
                </a:solidFill>
                <a:latin typeface="Cambria" panose="02040503050406030204" pitchFamily="18" charset="0"/>
                <a:cs typeface="Times New Roman" panose="02020603050405020304" pitchFamily="18" charset="0"/>
              </a:rPr>
              <a:t>Top-K</a:t>
            </a:r>
            <a:r>
              <a:rPr lang="zh-CN" altLang="en-US" sz="2200" b="1" dirty="0">
                <a:solidFill>
                  <a:schemeClr val="tx2">
                    <a:lumMod val="50000"/>
                    <a:lumOff val="50000"/>
                  </a:schemeClr>
                </a:solidFill>
                <a:latin typeface="Cambria" panose="02040503050406030204" pitchFamily="18" charset="0"/>
                <a:cs typeface="Times New Roman" panose="02020603050405020304" pitchFamily="18" charset="0"/>
              </a:rPr>
              <a:t> 个最相似结果</a:t>
            </a:r>
            <a:endParaRPr lang="en-US" altLang="zh-CN" sz="2200" b="1" dirty="0">
              <a:solidFill>
                <a:schemeClr val="tx2">
                  <a:lumMod val="50000"/>
                  <a:lumOff val="50000"/>
                </a:schemeClr>
              </a:solidFill>
              <a:latin typeface="Cambria" panose="02040503050406030204" pitchFamily="18" charset="0"/>
              <a:cs typeface="Times New Roman" panose="02020603050405020304" pitchFamily="18" charset="0"/>
            </a:endParaRPr>
          </a:p>
        </p:txBody>
      </p:sp>
      <p:pic>
        <p:nvPicPr>
          <p:cNvPr id="40" name="图片 39">
            <a:extLst>
              <a:ext uri="{FF2B5EF4-FFF2-40B4-BE49-F238E27FC236}">
                <a16:creationId xmlns:a16="http://schemas.microsoft.com/office/drawing/2014/main" id="{E0AE1954-EE1D-D1F2-6A86-017875AAC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415" y="3122201"/>
            <a:ext cx="7940232" cy="3749255"/>
          </a:xfrm>
          <a:prstGeom prst="rect">
            <a:avLst/>
          </a:prstGeom>
        </p:spPr>
      </p:pic>
      <p:sp>
        <p:nvSpPr>
          <p:cNvPr id="41" name="矩形 40">
            <a:extLst>
              <a:ext uri="{FF2B5EF4-FFF2-40B4-BE49-F238E27FC236}">
                <a16:creationId xmlns:a16="http://schemas.microsoft.com/office/drawing/2014/main" id="{77A98DD9-D809-E61D-894E-0603C75CD0A1}"/>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2" name="矩形 41">
            <a:extLst>
              <a:ext uri="{FF2B5EF4-FFF2-40B4-BE49-F238E27FC236}">
                <a16:creationId xmlns:a16="http://schemas.microsoft.com/office/drawing/2014/main" id="{12199DE9-1969-D0B6-A1FB-2E2E82F8EFD9}"/>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文本框 42">
            <a:extLst>
              <a:ext uri="{FF2B5EF4-FFF2-40B4-BE49-F238E27FC236}">
                <a16:creationId xmlns:a16="http://schemas.microsoft.com/office/drawing/2014/main" id="{155B3A6A-58B1-8753-CFCF-C23FE5F70B38}"/>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44" name="文本框 43">
            <a:extLst>
              <a:ext uri="{FF2B5EF4-FFF2-40B4-BE49-F238E27FC236}">
                <a16:creationId xmlns:a16="http://schemas.microsoft.com/office/drawing/2014/main" id="{A3795216-1F03-9C0E-B756-622D001BF213}"/>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45" name="文本框 44">
            <a:extLst>
              <a:ext uri="{FF2B5EF4-FFF2-40B4-BE49-F238E27FC236}">
                <a16:creationId xmlns:a16="http://schemas.microsoft.com/office/drawing/2014/main" id="{819A8D21-1124-0110-C0FC-5281410ED3AB}"/>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46" name="文本框 45">
            <a:extLst>
              <a:ext uri="{FF2B5EF4-FFF2-40B4-BE49-F238E27FC236}">
                <a16:creationId xmlns:a16="http://schemas.microsoft.com/office/drawing/2014/main" id="{39C66C91-8169-5EF8-C61C-A858ECEC9780}"/>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47" name="文本框 46">
            <a:extLst>
              <a:ext uri="{FF2B5EF4-FFF2-40B4-BE49-F238E27FC236}">
                <a16:creationId xmlns:a16="http://schemas.microsoft.com/office/drawing/2014/main" id="{5997DA48-7EE6-A3BD-D996-02528BAC846F}"/>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48" name="文本框 47">
            <a:extLst>
              <a:ext uri="{FF2B5EF4-FFF2-40B4-BE49-F238E27FC236}">
                <a16:creationId xmlns:a16="http://schemas.microsoft.com/office/drawing/2014/main" id="{60400310-7D7E-C6EB-7352-E8AC815B196D}"/>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49" name="直线连接符 48">
            <a:extLst>
              <a:ext uri="{FF2B5EF4-FFF2-40B4-BE49-F238E27FC236}">
                <a16:creationId xmlns:a16="http://schemas.microsoft.com/office/drawing/2014/main" id="{70F78EAD-3B2C-2BC8-A142-CCE85D1A5262}"/>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0" name="直线连接符 49">
            <a:extLst>
              <a:ext uri="{FF2B5EF4-FFF2-40B4-BE49-F238E27FC236}">
                <a16:creationId xmlns:a16="http://schemas.microsoft.com/office/drawing/2014/main" id="{89CEC5C2-84FD-19A9-5072-61EBC23F3EAD}"/>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1" name="直线连接符 50">
            <a:extLst>
              <a:ext uri="{FF2B5EF4-FFF2-40B4-BE49-F238E27FC236}">
                <a16:creationId xmlns:a16="http://schemas.microsoft.com/office/drawing/2014/main" id="{E417EE85-3B9C-4F26-BC17-6258A2B0108F}"/>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2" name="直线连接符 51">
            <a:extLst>
              <a:ext uri="{FF2B5EF4-FFF2-40B4-BE49-F238E27FC236}">
                <a16:creationId xmlns:a16="http://schemas.microsoft.com/office/drawing/2014/main" id="{0341090E-A0D6-AD69-2379-799C444D976A}"/>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53" name="直线连接符 52">
            <a:extLst>
              <a:ext uri="{FF2B5EF4-FFF2-40B4-BE49-F238E27FC236}">
                <a16:creationId xmlns:a16="http://schemas.microsoft.com/office/drawing/2014/main" id="{A2410895-7B4C-52E6-4BFA-9EEE861B8A6F}"/>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54" name="直线连接符 53">
            <a:extLst>
              <a:ext uri="{FF2B5EF4-FFF2-40B4-BE49-F238E27FC236}">
                <a16:creationId xmlns:a16="http://schemas.microsoft.com/office/drawing/2014/main" id="{5B054B2A-253C-E270-373F-39C1947EA6F5}"/>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5" name="直线连接符 54">
            <a:extLst>
              <a:ext uri="{FF2B5EF4-FFF2-40B4-BE49-F238E27FC236}">
                <a16:creationId xmlns:a16="http://schemas.microsoft.com/office/drawing/2014/main" id="{FCFA80AE-3B1A-D986-2299-8064365BDAF8}"/>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56" name="文本框 55">
            <a:extLst>
              <a:ext uri="{FF2B5EF4-FFF2-40B4-BE49-F238E27FC236}">
                <a16:creationId xmlns:a16="http://schemas.microsoft.com/office/drawing/2014/main" id="{5EB377A6-31A1-9F9A-AF66-970B02ADEA0E}"/>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57" name="文本框 56">
            <a:extLst>
              <a:ext uri="{FF2B5EF4-FFF2-40B4-BE49-F238E27FC236}">
                <a16:creationId xmlns:a16="http://schemas.microsoft.com/office/drawing/2014/main" id="{87C79C11-F717-587B-5FAA-DAE12EBB39AC}"/>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58" name="矩形 57">
            <a:extLst>
              <a:ext uri="{FF2B5EF4-FFF2-40B4-BE49-F238E27FC236}">
                <a16:creationId xmlns:a16="http://schemas.microsoft.com/office/drawing/2014/main" id="{ED70BE32-18B3-8902-236C-8836D0532C2F}"/>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9" name="矩形 58">
            <a:extLst>
              <a:ext uri="{FF2B5EF4-FFF2-40B4-BE49-F238E27FC236}">
                <a16:creationId xmlns:a16="http://schemas.microsoft.com/office/drawing/2014/main" id="{3BDEC3F4-209B-8D8D-6C28-E6EF743512E0}"/>
              </a:ext>
            </a:extLst>
          </p:cNvPr>
          <p:cNvSpPr/>
          <p:nvPr/>
        </p:nvSpPr>
        <p:spPr>
          <a:xfrm>
            <a:off x="1821215"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文本框 59">
            <a:extLst>
              <a:ext uri="{FF2B5EF4-FFF2-40B4-BE49-F238E27FC236}">
                <a16:creationId xmlns:a16="http://schemas.microsoft.com/office/drawing/2014/main" id="{2013F56B-1BD4-2E37-D82E-B76C7FDED351}"/>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61" name="文本框 60">
            <a:extLst>
              <a:ext uri="{FF2B5EF4-FFF2-40B4-BE49-F238E27FC236}">
                <a16:creationId xmlns:a16="http://schemas.microsoft.com/office/drawing/2014/main" id="{547546F3-AAA2-8E7A-92E2-0A9E36C800A6}"/>
              </a:ext>
            </a:extLst>
          </p:cNvPr>
          <p:cNvSpPr txBox="1"/>
          <p:nvPr/>
        </p:nvSpPr>
        <p:spPr>
          <a:xfrm>
            <a:off x="2097430" y="230103"/>
            <a:ext cx="1595309" cy="430887"/>
          </a:xfrm>
          <a:prstGeom prst="rect">
            <a:avLst/>
          </a:prstGeom>
          <a:noFill/>
        </p:spPr>
        <p:txBody>
          <a:bodyPr wrap="none" rtlCol="0">
            <a:spAutoFit/>
          </a:bodyPr>
          <a:lstStyle/>
          <a:p>
            <a:r>
              <a:rPr kumimoji="1" lang="zh-CN" altLang="en-US" sz="2200" b="1" dirty="0">
                <a:solidFill>
                  <a:srgbClr val="003C89"/>
                </a:solidFill>
              </a:rPr>
              <a:t>向量数据库</a:t>
            </a:r>
          </a:p>
        </p:txBody>
      </p:sp>
      <p:sp>
        <p:nvSpPr>
          <p:cNvPr id="62" name="文本框 61">
            <a:extLst>
              <a:ext uri="{FF2B5EF4-FFF2-40B4-BE49-F238E27FC236}">
                <a16:creationId xmlns:a16="http://schemas.microsoft.com/office/drawing/2014/main" id="{16A244E7-B224-074E-40F6-9F7EB7520EF6}"/>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63" name="文本框 62">
            <a:extLst>
              <a:ext uri="{FF2B5EF4-FFF2-40B4-BE49-F238E27FC236}">
                <a16:creationId xmlns:a16="http://schemas.microsoft.com/office/drawing/2014/main" id="{D2F6ACE2-882D-DCE0-8720-ADF509320F03}"/>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64" name="文本框 63">
            <a:extLst>
              <a:ext uri="{FF2B5EF4-FFF2-40B4-BE49-F238E27FC236}">
                <a16:creationId xmlns:a16="http://schemas.microsoft.com/office/drawing/2014/main" id="{3A96308B-17F3-BA29-DA51-53F17D88C0A0}"/>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65" name="文本框 64">
            <a:extLst>
              <a:ext uri="{FF2B5EF4-FFF2-40B4-BE49-F238E27FC236}">
                <a16:creationId xmlns:a16="http://schemas.microsoft.com/office/drawing/2014/main" id="{80039F29-BCE1-CF71-7434-903E1782B74C}"/>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66" name="直线连接符 65">
            <a:extLst>
              <a:ext uri="{FF2B5EF4-FFF2-40B4-BE49-F238E27FC236}">
                <a16:creationId xmlns:a16="http://schemas.microsoft.com/office/drawing/2014/main" id="{01409740-F9BB-6A31-05A6-1320A449042F}"/>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7" name="直线连接符 66">
            <a:extLst>
              <a:ext uri="{FF2B5EF4-FFF2-40B4-BE49-F238E27FC236}">
                <a16:creationId xmlns:a16="http://schemas.microsoft.com/office/drawing/2014/main" id="{B8C4DCDC-FFFB-6E05-390C-A2F198111265}"/>
              </a:ext>
            </a:extLst>
          </p:cNvPr>
          <p:cNvCxnSpPr>
            <a:cxnSpLocks/>
          </p:cNvCxnSpPr>
          <p:nvPr/>
        </p:nvCxnSpPr>
        <p:spPr>
          <a:xfrm>
            <a:off x="1818967"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68" name="直线连接符 67">
            <a:extLst>
              <a:ext uri="{FF2B5EF4-FFF2-40B4-BE49-F238E27FC236}">
                <a16:creationId xmlns:a16="http://schemas.microsoft.com/office/drawing/2014/main" id="{282E37D9-8BD8-2E8B-F633-89DF8BF2000D}"/>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69" name="直线连接符 68">
            <a:extLst>
              <a:ext uri="{FF2B5EF4-FFF2-40B4-BE49-F238E27FC236}">
                <a16:creationId xmlns:a16="http://schemas.microsoft.com/office/drawing/2014/main" id="{BDAD276D-1510-A83F-5452-57D036B7C43F}"/>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02188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2">
            <a:extLst>
              <a:ext uri="{FF2B5EF4-FFF2-40B4-BE49-F238E27FC236}">
                <a16:creationId xmlns:a16="http://schemas.microsoft.com/office/drawing/2014/main" id="{118922D9-C6B5-A3D7-C68E-036623F77156}"/>
              </a:ext>
            </a:extLst>
          </p:cNvPr>
          <p:cNvSpPr>
            <a:spLocks noGrp="1"/>
          </p:cNvSpPr>
          <p:nvPr>
            <p:ph type="title"/>
          </p:nvPr>
        </p:nvSpPr>
        <p:spPr>
          <a:xfrm>
            <a:off x="236021" y="1023210"/>
            <a:ext cx="3745670" cy="589190"/>
          </a:xfrm>
        </p:spPr>
        <p:txBody>
          <a:bodyPr>
            <a:normAutofit/>
          </a:bodyPr>
          <a:lstStyle/>
          <a:p>
            <a:pPr defTabSz="1219200"/>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Vector</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DB</a:t>
            </a:r>
            <a:r>
              <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rPr>
              <a:t> </a:t>
            </a:r>
            <a:r>
              <a:rPr lang="en-US" altLang="zh-CN" sz="2800" b="1" kern="0" dirty="0">
                <a:solidFill>
                  <a:srgbClr val="C00000"/>
                </a:solidFill>
                <a:latin typeface="Futura Medium" panose="020B0602020204020303" pitchFamily="34" charset="-79"/>
                <a:ea typeface="微软雅黑" pitchFamily="34" charset="-122"/>
                <a:cs typeface="Futura Medium" panose="020B0602020204020303" pitchFamily="34" charset="-79"/>
              </a:rPr>
              <a:t>History</a:t>
            </a:r>
            <a:endParaRPr lang="zh-CN" altLang="en-US" sz="2800" b="1" kern="0" dirty="0">
              <a:solidFill>
                <a:srgbClr val="C00000"/>
              </a:solidFill>
              <a:latin typeface="Futura Medium" panose="020B0602020204020303" pitchFamily="34" charset="-79"/>
              <a:ea typeface="微软雅黑" pitchFamily="34" charset="-122"/>
              <a:cs typeface="Futura Medium" panose="020B0602020204020303" pitchFamily="34" charset="-79"/>
            </a:endParaRPr>
          </a:p>
        </p:txBody>
      </p:sp>
      <p:sp>
        <p:nvSpPr>
          <p:cNvPr id="33" name="内容占位符 3">
            <a:extLst>
              <a:ext uri="{FF2B5EF4-FFF2-40B4-BE49-F238E27FC236}">
                <a16:creationId xmlns:a16="http://schemas.microsoft.com/office/drawing/2014/main" id="{E3A59BF5-67BF-1299-E583-CA1B6F2B8369}"/>
              </a:ext>
            </a:extLst>
          </p:cNvPr>
          <p:cNvSpPr>
            <a:spLocks noGrp="1"/>
          </p:cNvSpPr>
          <p:nvPr>
            <p:ph sz="half" idx="1"/>
          </p:nvPr>
        </p:nvSpPr>
        <p:spPr>
          <a:xfrm>
            <a:off x="257433" y="1647125"/>
            <a:ext cx="11807224" cy="2207062"/>
          </a:xfrm>
        </p:spPr>
        <p:txBody>
          <a:bodyPr>
            <a:noAutofit/>
          </a:bodyPr>
          <a:lstStyle/>
          <a:p>
            <a:pPr>
              <a:lnSpc>
                <a:spcPct val="100000"/>
              </a:lnSpc>
              <a:spcBef>
                <a:spcPts val="1600"/>
              </a:spcBef>
            </a:pPr>
            <a:r>
              <a:rPr lang="zh-CN" altLang="en-US" sz="2200" dirty="0">
                <a:latin typeface="Cambria" panose="02040503050406030204" pitchFamily="18" charset="0"/>
                <a:cs typeface="Times New Roman" panose="02020603050405020304" pitchFamily="18" charset="0"/>
              </a:rPr>
              <a:t>初级阶段：主要以文件形式存储向量数据，缺乏有效索引和查询能力，典型产品如</a:t>
            </a:r>
            <a:r>
              <a:rPr lang="en-US" altLang="zh-CN" sz="2200" dirty="0">
                <a:latin typeface="Cambria" panose="02040503050406030204" pitchFamily="18" charset="0"/>
                <a:cs typeface="Times New Roman" panose="02020603050405020304" pitchFamily="18" charset="0"/>
              </a:rPr>
              <a:t> Lucene</a:t>
            </a:r>
            <a:r>
              <a:rPr lang="zh-CN" altLang="en-US" sz="2200" dirty="0">
                <a:latin typeface="Cambria" panose="02040503050406030204" pitchFamily="18" charset="0"/>
                <a:cs typeface="Times New Roman" panose="02020603050405020304" pitchFamily="18" charset="0"/>
              </a:rPr>
              <a:t> 等</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pPr>
            <a:r>
              <a:rPr lang="zh-CN" altLang="en-US" sz="2200" dirty="0">
                <a:latin typeface="Cambria" panose="02040503050406030204" pitchFamily="18" charset="0"/>
                <a:cs typeface="Times New Roman" panose="02020603050405020304" pitchFamily="18" charset="0"/>
              </a:rPr>
              <a:t>发展阶段：使用 </a:t>
            </a:r>
            <a:r>
              <a:rPr lang="en-US" altLang="zh-CN" sz="2200" dirty="0">
                <a:latin typeface="Cambria" panose="02040503050406030204" pitchFamily="18" charset="0"/>
                <a:cs typeface="Times New Roman" panose="02020603050405020304" pitchFamily="18" charset="0"/>
              </a:rPr>
              <a:t>KD</a:t>
            </a:r>
            <a:r>
              <a:rPr lang="zh-CN" altLang="en-US" sz="2200" dirty="0">
                <a:latin typeface="Cambria" panose="02040503050406030204" pitchFamily="18" charset="0"/>
                <a:cs typeface="Times New Roman" panose="02020603050405020304" pitchFamily="18" charset="0"/>
              </a:rPr>
              <a:t> 树等索引结构，可实现一定查询性能，但在高维空间的查询效率还不高，典型产品有 </a:t>
            </a:r>
            <a:r>
              <a:rPr lang="en-US" altLang="zh-CN" sz="2200" dirty="0">
                <a:latin typeface="Cambria" panose="02040503050406030204" pitchFamily="18" charset="0"/>
                <a:cs typeface="Times New Roman" panose="02020603050405020304" pitchFamily="18" charset="0"/>
              </a:rPr>
              <a:t>FAISS</a:t>
            </a:r>
            <a:r>
              <a:rPr lang="zh-CN" altLang="en-US" sz="2200" dirty="0">
                <a:latin typeface="Cambria" panose="02040503050406030204" pitchFamily="18" charset="0"/>
                <a:cs typeface="Times New Roman" panose="02020603050405020304" pitchFamily="18" charset="0"/>
              </a:rPr>
              <a:t>、</a:t>
            </a:r>
            <a:r>
              <a:rPr lang="en-US" altLang="zh-CN" sz="2200" dirty="0">
                <a:latin typeface="Cambria" panose="02040503050406030204" pitchFamily="18" charset="0"/>
                <a:cs typeface="Times New Roman" panose="02020603050405020304" pitchFamily="18" charset="0"/>
              </a:rPr>
              <a:t>Annoy</a:t>
            </a:r>
            <a:r>
              <a:rPr lang="zh-CN" altLang="en-US" sz="2200" dirty="0">
                <a:latin typeface="Cambria" panose="02040503050406030204" pitchFamily="18" charset="0"/>
                <a:cs typeface="Times New Roman" panose="02020603050405020304" pitchFamily="18" charset="0"/>
              </a:rPr>
              <a:t> 等</a:t>
            </a:r>
            <a:endParaRPr lang="en-US" altLang="zh-CN" sz="2200" dirty="0">
              <a:latin typeface="Cambria" panose="02040503050406030204" pitchFamily="18" charset="0"/>
              <a:cs typeface="Times New Roman" panose="02020603050405020304" pitchFamily="18" charset="0"/>
            </a:endParaRPr>
          </a:p>
          <a:p>
            <a:pPr>
              <a:lnSpc>
                <a:spcPct val="100000"/>
              </a:lnSpc>
              <a:spcBef>
                <a:spcPts val="1600"/>
              </a:spcBef>
            </a:pPr>
            <a:r>
              <a:rPr lang="zh-CN" altLang="en-US" sz="2200" dirty="0">
                <a:latin typeface="Cambria" panose="02040503050406030204" pitchFamily="18" charset="0"/>
                <a:cs typeface="Times New Roman" panose="02020603050405020304" pitchFamily="18" charset="0"/>
              </a:rPr>
              <a:t>成熟阶段：通过复杂 </a:t>
            </a:r>
            <a:r>
              <a:rPr lang="en-US" altLang="zh-CN" sz="2200" dirty="0">
                <a:latin typeface="Cambria" panose="02040503050406030204" pitchFamily="18" charset="0"/>
                <a:cs typeface="Times New Roman" panose="02020603050405020304" pitchFamily="18" charset="0"/>
              </a:rPr>
              <a:t>Index</a:t>
            </a:r>
            <a:r>
              <a:rPr lang="zh-CN" altLang="en-US" sz="2200" dirty="0">
                <a:latin typeface="Cambria" panose="02040503050406030204" pitchFamily="18" charset="0"/>
                <a:cs typeface="Times New Roman" panose="02020603050405020304" pitchFamily="18" charset="0"/>
              </a:rPr>
              <a:t> 算法实现高效向量索引和查询，处理高维向量数据，典型产品有 </a:t>
            </a:r>
            <a:r>
              <a:rPr lang="en-US" altLang="zh-CN" sz="2200" dirty="0">
                <a:latin typeface="Cambria" panose="02040503050406030204" pitchFamily="18" charset="0"/>
                <a:cs typeface="Times New Roman" panose="02020603050405020304" pitchFamily="18" charset="0"/>
              </a:rPr>
              <a:t>Milvus</a:t>
            </a:r>
            <a:r>
              <a:rPr lang="zh-CN" altLang="en-US" sz="2200" dirty="0">
                <a:latin typeface="Cambria" panose="02040503050406030204" pitchFamily="18" charset="0"/>
                <a:cs typeface="Times New Roman" panose="02020603050405020304" pitchFamily="18" charset="0"/>
              </a:rPr>
              <a:t>、</a:t>
            </a:r>
            <a:r>
              <a:rPr lang="en-US" altLang="zh-CN" sz="2200" dirty="0">
                <a:latin typeface="Cambria" panose="02040503050406030204" pitchFamily="18" charset="0"/>
                <a:cs typeface="Times New Roman" panose="02020603050405020304" pitchFamily="18" charset="0"/>
              </a:rPr>
              <a:t>Elasticsearch</a:t>
            </a:r>
            <a:r>
              <a:rPr lang="zh-CN" altLang="en-US" sz="2200" dirty="0">
                <a:latin typeface="Cambria" panose="02040503050406030204" pitchFamily="18" charset="0"/>
                <a:cs typeface="Times New Roman" panose="02020603050405020304" pitchFamily="18" charset="0"/>
              </a:rPr>
              <a:t> 等</a:t>
            </a:r>
            <a:endParaRPr lang="en-US" altLang="zh-CN" sz="2200" dirty="0">
              <a:latin typeface="Cambria" panose="020405030504060302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3A71A637-FE56-FE77-99BE-E320868AC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40" y="4061110"/>
            <a:ext cx="10902308" cy="2445232"/>
          </a:xfrm>
          <a:prstGeom prst="rect">
            <a:avLst/>
          </a:prstGeom>
        </p:spPr>
      </p:pic>
      <p:sp>
        <p:nvSpPr>
          <p:cNvPr id="3" name="矩形 2">
            <a:extLst>
              <a:ext uri="{FF2B5EF4-FFF2-40B4-BE49-F238E27FC236}">
                <a16:creationId xmlns:a16="http://schemas.microsoft.com/office/drawing/2014/main" id="{F35417E7-0A22-1EE3-4744-5EE19F9F9B9F}"/>
              </a:ext>
            </a:extLst>
          </p:cNvPr>
          <p:cNvSpPr/>
          <p:nvPr/>
        </p:nvSpPr>
        <p:spPr>
          <a:xfrm>
            <a:off x="0"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矩形 3">
            <a:extLst>
              <a:ext uri="{FF2B5EF4-FFF2-40B4-BE49-F238E27FC236}">
                <a16:creationId xmlns:a16="http://schemas.microsoft.com/office/drawing/2014/main" id="{150F7BEE-64A0-2F70-077E-5EB7E030A414}"/>
              </a:ext>
            </a:extLst>
          </p:cNvPr>
          <p:cNvSpPr/>
          <p:nvPr/>
        </p:nvSpPr>
        <p:spPr>
          <a:xfrm>
            <a:off x="6074025" y="-19228"/>
            <a:ext cx="1595860"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F6D7DB44-286B-56B1-1AAF-A69092125F0C}"/>
              </a:ext>
            </a:extLst>
          </p:cNvPr>
          <p:cNvSpPr txBox="1"/>
          <p:nvPr/>
        </p:nvSpPr>
        <p:spPr>
          <a:xfrm>
            <a:off x="138855" y="233323"/>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23" name="文本框 22">
            <a:extLst>
              <a:ext uri="{FF2B5EF4-FFF2-40B4-BE49-F238E27FC236}">
                <a16:creationId xmlns:a16="http://schemas.microsoft.com/office/drawing/2014/main" id="{B0158585-A84D-4850-2CAD-968BF3F8E5A1}"/>
              </a:ext>
            </a:extLst>
          </p:cNvPr>
          <p:cNvSpPr txBox="1"/>
          <p:nvPr/>
        </p:nvSpPr>
        <p:spPr>
          <a:xfrm>
            <a:off x="1554311" y="233323"/>
            <a:ext cx="1467068" cy="400110"/>
          </a:xfrm>
          <a:prstGeom prst="rect">
            <a:avLst/>
          </a:prstGeom>
          <a:noFill/>
        </p:spPr>
        <p:txBody>
          <a:bodyPr wrap="none" rtlCol="0">
            <a:spAutoFit/>
          </a:bodyPr>
          <a:lstStyle/>
          <a:p>
            <a:r>
              <a:rPr kumimoji="1" lang="zh-CN" altLang="en-US" sz="2000" dirty="0">
                <a:solidFill>
                  <a:srgbClr val="9EB7D1"/>
                </a:solidFill>
              </a:rPr>
              <a:t>向量数据库</a:t>
            </a:r>
          </a:p>
        </p:txBody>
      </p:sp>
      <p:sp>
        <p:nvSpPr>
          <p:cNvPr id="24" name="文本框 23">
            <a:extLst>
              <a:ext uri="{FF2B5EF4-FFF2-40B4-BE49-F238E27FC236}">
                <a16:creationId xmlns:a16="http://schemas.microsoft.com/office/drawing/2014/main" id="{C8C2895D-63B7-5944-16EE-968C13749B13}"/>
              </a:ext>
            </a:extLst>
          </p:cNvPr>
          <p:cNvSpPr txBox="1"/>
          <p:nvPr/>
        </p:nvSpPr>
        <p:spPr>
          <a:xfrm>
            <a:off x="6089090" y="210955"/>
            <a:ext cx="1595309" cy="430887"/>
          </a:xfrm>
          <a:prstGeom prst="rect">
            <a:avLst/>
          </a:prstGeom>
          <a:noFill/>
        </p:spPr>
        <p:txBody>
          <a:bodyPr wrap="none" rtlCol="0">
            <a:spAutoFit/>
          </a:bodyPr>
          <a:lstStyle/>
          <a:p>
            <a:r>
              <a:rPr kumimoji="1" lang="zh-CN" altLang="en-US" sz="2200" b="1" dirty="0">
                <a:solidFill>
                  <a:srgbClr val="003C89"/>
                </a:solidFill>
              </a:rPr>
              <a:t>相似性搜索</a:t>
            </a:r>
          </a:p>
        </p:txBody>
      </p:sp>
      <p:sp>
        <p:nvSpPr>
          <p:cNvPr id="25" name="文本框 24">
            <a:extLst>
              <a:ext uri="{FF2B5EF4-FFF2-40B4-BE49-F238E27FC236}">
                <a16:creationId xmlns:a16="http://schemas.microsoft.com/office/drawing/2014/main" id="{E0F69BE2-5B53-836E-B424-6866A671F535}"/>
              </a:ext>
            </a:extLst>
          </p:cNvPr>
          <p:cNvSpPr txBox="1"/>
          <p:nvPr/>
        </p:nvSpPr>
        <p:spPr>
          <a:xfrm>
            <a:off x="4790182" y="233323"/>
            <a:ext cx="1210588" cy="400110"/>
          </a:xfrm>
          <a:prstGeom prst="rect">
            <a:avLst/>
          </a:prstGeom>
          <a:noFill/>
        </p:spPr>
        <p:txBody>
          <a:bodyPr wrap="none" rtlCol="0">
            <a:spAutoFit/>
          </a:bodyPr>
          <a:lstStyle/>
          <a:p>
            <a:r>
              <a:rPr kumimoji="1" lang="zh-CN" altLang="en-US" sz="2000" dirty="0">
                <a:solidFill>
                  <a:srgbClr val="9EB7D1"/>
                </a:solidFill>
              </a:rPr>
              <a:t>聚类算法</a:t>
            </a:r>
          </a:p>
        </p:txBody>
      </p:sp>
      <p:sp>
        <p:nvSpPr>
          <p:cNvPr id="26" name="文本框 25">
            <a:extLst>
              <a:ext uri="{FF2B5EF4-FFF2-40B4-BE49-F238E27FC236}">
                <a16:creationId xmlns:a16="http://schemas.microsoft.com/office/drawing/2014/main" id="{A21646C5-DF35-9B42-B10C-D8E3D59E2034}"/>
              </a:ext>
            </a:extLst>
          </p:cNvPr>
          <p:cNvSpPr txBox="1"/>
          <p:nvPr/>
        </p:nvSpPr>
        <p:spPr>
          <a:xfrm>
            <a:off x="9350270" y="234105"/>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27" name="文本框 26">
            <a:extLst>
              <a:ext uri="{FF2B5EF4-FFF2-40B4-BE49-F238E27FC236}">
                <a16:creationId xmlns:a16="http://schemas.microsoft.com/office/drawing/2014/main" id="{A33FC4C4-708D-9399-5A41-80D35CF7B555}"/>
              </a:ext>
            </a:extLst>
          </p:cNvPr>
          <p:cNvSpPr txBox="1"/>
          <p:nvPr/>
        </p:nvSpPr>
        <p:spPr>
          <a:xfrm>
            <a:off x="10702700" y="234105"/>
            <a:ext cx="1467068" cy="400110"/>
          </a:xfrm>
          <a:prstGeom prst="rect">
            <a:avLst/>
          </a:prstGeom>
          <a:noFill/>
        </p:spPr>
        <p:txBody>
          <a:bodyPr wrap="none" rtlCol="0">
            <a:spAutoFit/>
          </a:bodyPr>
          <a:lstStyle/>
          <a:p>
            <a:r>
              <a:rPr kumimoji="1" lang="zh-CN" altLang="en-US" sz="2000" dirty="0">
                <a:solidFill>
                  <a:srgbClr val="9EB7D1"/>
                </a:solidFill>
              </a:rPr>
              <a:t>挑战与趋势</a:t>
            </a:r>
          </a:p>
        </p:txBody>
      </p:sp>
      <p:cxnSp>
        <p:nvCxnSpPr>
          <p:cNvPr id="28" name="直线连接符 27">
            <a:extLst>
              <a:ext uri="{FF2B5EF4-FFF2-40B4-BE49-F238E27FC236}">
                <a16:creationId xmlns:a16="http://schemas.microsoft.com/office/drawing/2014/main" id="{92E2E6D9-F505-965B-77CD-DC3374B47181}"/>
              </a:ext>
            </a:extLst>
          </p:cNvPr>
          <p:cNvCxnSpPr>
            <a:cxnSpLocks/>
          </p:cNvCxnSpPr>
          <p:nvPr/>
        </p:nvCxnSpPr>
        <p:spPr>
          <a:xfrm>
            <a:off x="1491285"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29" name="直线连接符 28">
            <a:extLst>
              <a:ext uri="{FF2B5EF4-FFF2-40B4-BE49-F238E27FC236}">
                <a16:creationId xmlns:a16="http://schemas.microsoft.com/office/drawing/2014/main" id="{B5C62467-C5E8-CAD1-1E36-93E41C424ECB}"/>
              </a:ext>
            </a:extLst>
          </p:cNvPr>
          <p:cNvCxnSpPr>
            <a:cxnSpLocks/>
          </p:cNvCxnSpPr>
          <p:nvPr/>
        </p:nvCxnSpPr>
        <p:spPr>
          <a:xfrm>
            <a:off x="3100193"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0" name="直线连接符 29">
            <a:extLst>
              <a:ext uri="{FF2B5EF4-FFF2-40B4-BE49-F238E27FC236}">
                <a16:creationId xmlns:a16="http://schemas.microsoft.com/office/drawing/2014/main" id="{2CDE7340-AE43-9331-DD3D-38F1551A074E}"/>
              </a:ext>
            </a:extLst>
          </p:cNvPr>
          <p:cNvCxnSpPr>
            <a:cxnSpLocks/>
          </p:cNvCxnSpPr>
          <p:nvPr/>
        </p:nvCxnSpPr>
        <p:spPr>
          <a:xfrm>
            <a:off x="4709102" y="350876"/>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32" name="直线连接符 31">
            <a:extLst>
              <a:ext uri="{FF2B5EF4-FFF2-40B4-BE49-F238E27FC236}">
                <a16:creationId xmlns:a16="http://schemas.microsoft.com/office/drawing/2014/main" id="{513E95E8-7449-0BD3-F89E-027D88B4C08C}"/>
              </a:ext>
            </a:extLst>
          </p:cNvPr>
          <p:cNvCxnSpPr>
            <a:cxnSpLocks/>
          </p:cNvCxnSpPr>
          <p:nvPr/>
        </p:nvCxnSpPr>
        <p:spPr>
          <a:xfrm>
            <a:off x="6061531" y="350876"/>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40" name="直线连接符 39">
            <a:extLst>
              <a:ext uri="{FF2B5EF4-FFF2-40B4-BE49-F238E27FC236}">
                <a16:creationId xmlns:a16="http://schemas.microsoft.com/office/drawing/2014/main" id="{5AEE40CD-30D0-7260-17CC-308F77594805}"/>
              </a:ext>
            </a:extLst>
          </p:cNvPr>
          <p:cNvCxnSpPr>
            <a:cxnSpLocks/>
          </p:cNvCxnSpPr>
          <p:nvPr/>
        </p:nvCxnSpPr>
        <p:spPr>
          <a:xfrm>
            <a:off x="7670440" y="351658"/>
            <a:ext cx="0" cy="165004"/>
          </a:xfrm>
          <a:prstGeom prst="line">
            <a:avLst/>
          </a:prstGeom>
          <a:ln/>
        </p:spPr>
        <p:style>
          <a:lnRef idx="2">
            <a:schemeClr val="dk1"/>
          </a:lnRef>
          <a:fillRef idx="0">
            <a:schemeClr val="dk1"/>
          </a:fillRef>
          <a:effectRef idx="1">
            <a:schemeClr val="dk1"/>
          </a:effectRef>
          <a:fontRef idx="minor">
            <a:schemeClr val="tx1"/>
          </a:fontRef>
        </p:style>
      </p:cxnSp>
      <p:cxnSp>
        <p:nvCxnSpPr>
          <p:cNvPr id="41" name="直线连接符 40">
            <a:extLst>
              <a:ext uri="{FF2B5EF4-FFF2-40B4-BE49-F238E27FC236}">
                <a16:creationId xmlns:a16="http://schemas.microsoft.com/office/drawing/2014/main" id="{5151B41D-177D-CA9F-1683-1408FC67761B}"/>
              </a:ext>
            </a:extLst>
          </p:cNvPr>
          <p:cNvCxnSpPr>
            <a:cxnSpLocks/>
          </p:cNvCxnSpPr>
          <p:nvPr/>
        </p:nvCxnSpPr>
        <p:spPr>
          <a:xfrm>
            <a:off x="927934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42" name="直线连接符 41">
            <a:extLst>
              <a:ext uri="{FF2B5EF4-FFF2-40B4-BE49-F238E27FC236}">
                <a16:creationId xmlns:a16="http://schemas.microsoft.com/office/drawing/2014/main" id="{2E7EE075-46A6-8D1B-6607-DA5534D83004}"/>
              </a:ext>
            </a:extLst>
          </p:cNvPr>
          <p:cNvCxnSpPr>
            <a:cxnSpLocks/>
          </p:cNvCxnSpPr>
          <p:nvPr/>
        </p:nvCxnSpPr>
        <p:spPr>
          <a:xfrm>
            <a:off x="10631779" y="351658"/>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
        <p:nvSpPr>
          <p:cNvPr id="43" name="文本框 42">
            <a:extLst>
              <a:ext uri="{FF2B5EF4-FFF2-40B4-BE49-F238E27FC236}">
                <a16:creationId xmlns:a16="http://schemas.microsoft.com/office/drawing/2014/main" id="{F4E4865C-468F-0CEE-526A-289C24B8FF3F}"/>
              </a:ext>
            </a:extLst>
          </p:cNvPr>
          <p:cNvSpPr txBox="1"/>
          <p:nvPr/>
        </p:nvSpPr>
        <p:spPr>
          <a:xfrm>
            <a:off x="7741360" y="234105"/>
            <a:ext cx="1467068" cy="400110"/>
          </a:xfrm>
          <a:prstGeom prst="rect">
            <a:avLst/>
          </a:prstGeom>
          <a:noFill/>
        </p:spPr>
        <p:txBody>
          <a:bodyPr wrap="none" rtlCol="0">
            <a:spAutoFit/>
          </a:bodyPr>
          <a:lstStyle/>
          <a:p>
            <a:r>
              <a:rPr kumimoji="1" lang="zh-CN" altLang="en-US" sz="2000" dirty="0">
                <a:solidFill>
                  <a:srgbClr val="9EB7D1"/>
                </a:solidFill>
              </a:rPr>
              <a:t>数据库种类</a:t>
            </a:r>
          </a:p>
        </p:txBody>
      </p:sp>
      <p:sp>
        <p:nvSpPr>
          <p:cNvPr id="44" name="文本框 43">
            <a:extLst>
              <a:ext uri="{FF2B5EF4-FFF2-40B4-BE49-F238E27FC236}">
                <a16:creationId xmlns:a16="http://schemas.microsoft.com/office/drawing/2014/main" id="{968A198D-EFE2-9D5D-B03C-8E4A0CB24331}"/>
              </a:ext>
            </a:extLst>
          </p:cNvPr>
          <p:cNvSpPr txBox="1"/>
          <p:nvPr/>
        </p:nvSpPr>
        <p:spPr>
          <a:xfrm>
            <a:off x="3171322" y="237136"/>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sp>
        <p:nvSpPr>
          <p:cNvPr id="45" name="矩形 44">
            <a:extLst>
              <a:ext uri="{FF2B5EF4-FFF2-40B4-BE49-F238E27FC236}">
                <a16:creationId xmlns:a16="http://schemas.microsoft.com/office/drawing/2014/main" id="{A2E8A207-D46B-BB37-CA23-2DA6CF4A19D8}"/>
              </a:ext>
            </a:extLst>
          </p:cNvPr>
          <p:cNvSpPr/>
          <p:nvPr/>
        </p:nvSpPr>
        <p:spPr>
          <a:xfrm>
            <a:off x="-1251" y="0"/>
            <a:ext cx="12192000" cy="891251"/>
          </a:xfrm>
          <a:prstGeom prst="rect">
            <a:avLst/>
          </a:prstGeom>
          <a:solidFill>
            <a:srgbClr val="E5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6" name="矩形 45">
            <a:extLst>
              <a:ext uri="{FF2B5EF4-FFF2-40B4-BE49-F238E27FC236}">
                <a16:creationId xmlns:a16="http://schemas.microsoft.com/office/drawing/2014/main" id="{793BE64A-BE25-3F98-F01D-A6290147A616}"/>
              </a:ext>
            </a:extLst>
          </p:cNvPr>
          <p:cNvSpPr/>
          <p:nvPr/>
        </p:nvSpPr>
        <p:spPr>
          <a:xfrm>
            <a:off x="1821215" y="0"/>
            <a:ext cx="2087639" cy="891251"/>
          </a:xfrm>
          <a:prstGeom prst="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文本框 46">
            <a:extLst>
              <a:ext uri="{FF2B5EF4-FFF2-40B4-BE49-F238E27FC236}">
                <a16:creationId xmlns:a16="http://schemas.microsoft.com/office/drawing/2014/main" id="{594C634D-6ACC-61F1-801A-A6EED5992989}"/>
              </a:ext>
            </a:extLst>
          </p:cNvPr>
          <p:cNvSpPr txBox="1"/>
          <p:nvPr/>
        </p:nvSpPr>
        <p:spPr>
          <a:xfrm>
            <a:off x="321148" y="245491"/>
            <a:ext cx="1210588" cy="400110"/>
          </a:xfrm>
          <a:prstGeom prst="rect">
            <a:avLst/>
          </a:prstGeom>
          <a:noFill/>
        </p:spPr>
        <p:txBody>
          <a:bodyPr wrap="none" rtlCol="0">
            <a:spAutoFit/>
          </a:bodyPr>
          <a:lstStyle/>
          <a:p>
            <a:r>
              <a:rPr kumimoji="1" lang="zh-CN" altLang="en-US" sz="2000" dirty="0">
                <a:solidFill>
                  <a:srgbClr val="9EB7D1"/>
                </a:solidFill>
              </a:rPr>
              <a:t>基本概念</a:t>
            </a:r>
          </a:p>
        </p:txBody>
      </p:sp>
      <p:sp>
        <p:nvSpPr>
          <p:cNvPr id="48" name="文本框 47">
            <a:extLst>
              <a:ext uri="{FF2B5EF4-FFF2-40B4-BE49-F238E27FC236}">
                <a16:creationId xmlns:a16="http://schemas.microsoft.com/office/drawing/2014/main" id="{308A5889-856E-292E-00E1-7F8F8E4B83E1}"/>
              </a:ext>
            </a:extLst>
          </p:cNvPr>
          <p:cNvSpPr txBox="1"/>
          <p:nvPr/>
        </p:nvSpPr>
        <p:spPr>
          <a:xfrm>
            <a:off x="2097430" y="230103"/>
            <a:ext cx="1595309" cy="430887"/>
          </a:xfrm>
          <a:prstGeom prst="rect">
            <a:avLst/>
          </a:prstGeom>
          <a:noFill/>
        </p:spPr>
        <p:txBody>
          <a:bodyPr wrap="none" rtlCol="0">
            <a:spAutoFit/>
          </a:bodyPr>
          <a:lstStyle/>
          <a:p>
            <a:r>
              <a:rPr kumimoji="1" lang="zh-CN" altLang="en-US" sz="2200" b="1" dirty="0">
                <a:solidFill>
                  <a:srgbClr val="003C89"/>
                </a:solidFill>
              </a:rPr>
              <a:t>向量数据库</a:t>
            </a:r>
          </a:p>
        </p:txBody>
      </p:sp>
      <p:sp>
        <p:nvSpPr>
          <p:cNvPr id="49" name="文本框 48">
            <a:extLst>
              <a:ext uri="{FF2B5EF4-FFF2-40B4-BE49-F238E27FC236}">
                <a16:creationId xmlns:a16="http://schemas.microsoft.com/office/drawing/2014/main" id="{D175BA99-8C18-134E-7A40-A1FF9218D7EC}"/>
              </a:ext>
            </a:extLst>
          </p:cNvPr>
          <p:cNvSpPr txBox="1"/>
          <p:nvPr/>
        </p:nvSpPr>
        <p:spPr>
          <a:xfrm>
            <a:off x="6320614" y="245491"/>
            <a:ext cx="1467068" cy="400110"/>
          </a:xfrm>
          <a:prstGeom prst="rect">
            <a:avLst/>
          </a:prstGeom>
          <a:noFill/>
        </p:spPr>
        <p:txBody>
          <a:bodyPr wrap="none" rtlCol="0">
            <a:spAutoFit/>
          </a:bodyPr>
          <a:lstStyle/>
          <a:p>
            <a:r>
              <a:rPr kumimoji="1" lang="zh-CN" altLang="en-US" sz="2000" dirty="0">
                <a:solidFill>
                  <a:srgbClr val="9EB7D1"/>
                </a:solidFill>
              </a:rPr>
              <a:t>相似性搜索</a:t>
            </a:r>
          </a:p>
        </p:txBody>
      </p:sp>
      <p:sp>
        <p:nvSpPr>
          <p:cNvPr id="50" name="文本框 49">
            <a:extLst>
              <a:ext uri="{FF2B5EF4-FFF2-40B4-BE49-F238E27FC236}">
                <a16:creationId xmlns:a16="http://schemas.microsoft.com/office/drawing/2014/main" id="{378888A6-FAE3-331E-D4A9-B761AF55C484}"/>
              </a:ext>
            </a:extLst>
          </p:cNvPr>
          <p:cNvSpPr txBox="1"/>
          <p:nvPr/>
        </p:nvSpPr>
        <p:spPr>
          <a:xfrm>
            <a:off x="8479504" y="245491"/>
            <a:ext cx="1210588" cy="400110"/>
          </a:xfrm>
          <a:prstGeom prst="rect">
            <a:avLst/>
          </a:prstGeom>
          <a:noFill/>
        </p:spPr>
        <p:txBody>
          <a:bodyPr wrap="none" rtlCol="0">
            <a:spAutoFit/>
          </a:bodyPr>
          <a:lstStyle/>
          <a:p>
            <a:r>
              <a:rPr kumimoji="1" lang="zh-CN" altLang="en-US" sz="2000" dirty="0">
                <a:solidFill>
                  <a:srgbClr val="9EB7D1"/>
                </a:solidFill>
              </a:rPr>
              <a:t>主流产品</a:t>
            </a:r>
          </a:p>
        </p:txBody>
      </p:sp>
      <p:sp>
        <p:nvSpPr>
          <p:cNvPr id="51" name="文本框 50">
            <a:extLst>
              <a:ext uri="{FF2B5EF4-FFF2-40B4-BE49-F238E27FC236}">
                <a16:creationId xmlns:a16="http://schemas.microsoft.com/office/drawing/2014/main" id="{3EA176D2-0881-AB05-8050-FAC210E6A6E9}"/>
              </a:ext>
            </a:extLst>
          </p:cNvPr>
          <p:cNvSpPr txBox="1"/>
          <p:nvPr/>
        </p:nvSpPr>
        <p:spPr>
          <a:xfrm>
            <a:off x="10315921" y="245491"/>
            <a:ext cx="1595309" cy="400110"/>
          </a:xfrm>
          <a:prstGeom prst="rect">
            <a:avLst/>
          </a:prstGeom>
          <a:noFill/>
        </p:spPr>
        <p:txBody>
          <a:bodyPr wrap="square" rtlCol="0">
            <a:spAutoFit/>
          </a:bodyPr>
          <a:lstStyle/>
          <a:p>
            <a:r>
              <a:rPr kumimoji="1" lang="zh-CN" altLang="en-US" sz="2000" dirty="0">
                <a:solidFill>
                  <a:srgbClr val="9EB7D1"/>
                </a:solidFill>
              </a:rPr>
              <a:t>挑战与趋势</a:t>
            </a:r>
          </a:p>
        </p:txBody>
      </p:sp>
      <p:sp>
        <p:nvSpPr>
          <p:cNvPr id="52" name="文本框 51">
            <a:extLst>
              <a:ext uri="{FF2B5EF4-FFF2-40B4-BE49-F238E27FC236}">
                <a16:creationId xmlns:a16="http://schemas.microsoft.com/office/drawing/2014/main" id="{BBF570D4-E8BC-BC09-A36C-E2207CA6BF12}"/>
              </a:ext>
            </a:extLst>
          </p:cNvPr>
          <p:cNvSpPr txBox="1"/>
          <p:nvPr/>
        </p:nvSpPr>
        <p:spPr>
          <a:xfrm>
            <a:off x="4232671" y="245491"/>
            <a:ext cx="1467068" cy="400110"/>
          </a:xfrm>
          <a:prstGeom prst="rect">
            <a:avLst/>
          </a:prstGeom>
          <a:noFill/>
        </p:spPr>
        <p:txBody>
          <a:bodyPr wrap="none" rtlCol="0">
            <a:spAutoFit/>
          </a:bodyPr>
          <a:lstStyle/>
          <a:p>
            <a:r>
              <a:rPr kumimoji="1" lang="zh-CN" altLang="en-US" sz="2000" dirty="0">
                <a:solidFill>
                  <a:srgbClr val="9EB7D1"/>
                </a:solidFill>
              </a:rPr>
              <a:t>相似性度量</a:t>
            </a:r>
          </a:p>
        </p:txBody>
      </p:sp>
      <p:cxnSp>
        <p:nvCxnSpPr>
          <p:cNvPr id="53" name="直线连接符 52">
            <a:extLst>
              <a:ext uri="{FF2B5EF4-FFF2-40B4-BE49-F238E27FC236}">
                <a16:creationId xmlns:a16="http://schemas.microsoft.com/office/drawing/2014/main" id="{E19B0AE5-99BA-1F67-FBCC-2D5995AD127E}"/>
              </a:ext>
            </a:extLst>
          </p:cNvPr>
          <p:cNvCxnSpPr>
            <a:cxnSpLocks/>
          </p:cNvCxnSpPr>
          <p:nvPr/>
        </p:nvCxnSpPr>
        <p:spPr>
          <a:xfrm>
            <a:off x="10036401"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4" name="直线连接符 53">
            <a:extLst>
              <a:ext uri="{FF2B5EF4-FFF2-40B4-BE49-F238E27FC236}">
                <a16:creationId xmlns:a16="http://schemas.microsoft.com/office/drawing/2014/main" id="{2FF2007B-CEF1-BDB1-0F48-7D224EA4E622}"/>
              </a:ext>
            </a:extLst>
          </p:cNvPr>
          <p:cNvCxnSpPr>
            <a:cxnSpLocks/>
          </p:cNvCxnSpPr>
          <p:nvPr/>
        </p:nvCxnSpPr>
        <p:spPr>
          <a:xfrm>
            <a:off x="1818967" y="891251"/>
            <a:ext cx="2089887" cy="0"/>
          </a:xfrm>
          <a:prstGeom prst="line">
            <a:avLst/>
          </a:prstGeom>
          <a:ln>
            <a:solidFill>
              <a:srgbClr val="003C89"/>
            </a:solidFill>
          </a:ln>
        </p:spPr>
        <p:style>
          <a:lnRef idx="2">
            <a:schemeClr val="accent1"/>
          </a:lnRef>
          <a:fillRef idx="0">
            <a:schemeClr val="accent1"/>
          </a:fillRef>
          <a:effectRef idx="1">
            <a:schemeClr val="accent1"/>
          </a:effectRef>
          <a:fontRef idx="minor">
            <a:schemeClr val="tx1"/>
          </a:fontRef>
        </p:style>
      </p:cxnSp>
      <p:cxnSp>
        <p:nvCxnSpPr>
          <p:cNvPr id="55" name="直线连接符 54">
            <a:extLst>
              <a:ext uri="{FF2B5EF4-FFF2-40B4-BE49-F238E27FC236}">
                <a16:creationId xmlns:a16="http://schemas.microsoft.com/office/drawing/2014/main" id="{F54CF4C9-744E-83F9-9A30-7D49DB1800FC}"/>
              </a:ext>
            </a:extLst>
          </p:cNvPr>
          <p:cNvCxnSpPr>
            <a:cxnSpLocks/>
          </p:cNvCxnSpPr>
          <p:nvPr/>
        </p:nvCxnSpPr>
        <p:spPr>
          <a:xfrm>
            <a:off x="8109944"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cxnSp>
        <p:nvCxnSpPr>
          <p:cNvPr id="56" name="直线连接符 55">
            <a:extLst>
              <a:ext uri="{FF2B5EF4-FFF2-40B4-BE49-F238E27FC236}">
                <a16:creationId xmlns:a16="http://schemas.microsoft.com/office/drawing/2014/main" id="{1E795C06-F9CB-34A6-800D-D4D059E2882E}"/>
              </a:ext>
            </a:extLst>
          </p:cNvPr>
          <p:cNvCxnSpPr>
            <a:cxnSpLocks/>
          </p:cNvCxnSpPr>
          <p:nvPr/>
        </p:nvCxnSpPr>
        <p:spPr>
          <a:xfrm>
            <a:off x="6014118" y="363044"/>
            <a:ext cx="0" cy="165004"/>
          </a:xfrm>
          <a:prstGeom prst="line">
            <a:avLst/>
          </a:prstGeom>
          <a:ln>
            <a:solidFill>
              <a:srgbClr val="CAD6E5"/>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989548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3012</TotalTime>
  <Words>5068</Words>
  <Application>Microsoft Macintosh PowerPoint</Application>
  <PresentationFormat>宽屏</PresentationFormat>
  <Paragraphs>697</Paragraphs>
  <Slides>35</Slides>
  <Notes>31</Notes>
  <HiddenSlides>1</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-apple-system</vt:lpstr>
      <vt:lpstr>等线</vt:lpstr>
      <vt:lpstr>等线 Light</vt:lpstr>
      <vt:lpstr>KaiTi</vt:lpstr>
      <vt:lpstr>Microsoft YaHei</vt:lpstr>
      <vt:lpstr>lxgw wenkai</vt:lpstr>
      <vt:lpstr>LXGWWenKai-Regular</vt:lpstr>
      <vt:lpstr>Noto Serif SC</vt:lpstr>
      <vt:lpstr>Times</vt:lpstr>
      <vt:lpstr>Arial</vt:lpstr>
      <vt:lpstr>Cambria</vt:lpstr>
      <vt:lpstr>Cambria Math</vt:lpstr>
      <vt:lpstr>Futura Medium</vt:lpstr>
      <vt:lpstr>Gill Sans MT</vt:lpstr>
      <vt:lpstr>Wingdings</vt:lpstr>
      <vt:lpstr>Office 主题​​</vt:lpstr>
      <vt:lpstr>PowerPoint 演示文稿</vt:lpstr>
      <vt:lpstr>Vector</vt:lpstr>
      <vt:lpstr>Vector Embedding DEMO</vt:lpstr>
      <vt:lpstr>Vector Embedding DEMO</vt:lpstr>
      <vt:lpstr>Vector</vt:lpstr>
      <vt:lpstr>Vector Type</vt:lpstr>
      <vt:lpstr>Embedding</vt:lpstr>
      <vt:lpstr>Vector Database</vt:lpstr>
      <vt:lpstr>Vector DB History</vt:lpstr>
      <vt:lpstr>LLM with Vector DB</vt:lpstr>
      <vt:lpstr>Similarity Metrics</vt:lpstr>
      <vt:lpstr>Brute Force Search</vt:lpstr>
      <vt:lpstr>Approximate Nearest Neighbor Search</vt:lpstr>
      <vt:lpstr>Hash-based Indexing</vt:lpstr>
      <vt:lpstr>LSH</vt:lpstr>
      <vt:lpstr>LSH</vt:lpstr>
      <vt:lpstr>Tree-based Indexing</vt:lpstr>
      <vt:lpstr>Graph-based Indexing</vt:lpstr>
      <vt:lpstr>Graph Algorithm Principle</vt:lpstr>
      <vt:lpstr>Graph Algorithm Principle</vt:lpstr>
      <vt:lpstr>NSW</vt:lpstr>
      <vt:lpstr>HNSW</vt:lpstr>
      <vt:lpstr>HNSW</vt:lpstr>
      <vt:lpstr>Cluster-based Indexing</vt:lpstr>
      <vt:lpstr>ANN: K-Means</vt:lpstr>
      <vt:lpstr>ANN: Faiss</vt:lpstr>
      <vt:lpstr>IVF</vt:lpstr>
      <vt:lpstr>IVF</vt:lpstr>
      <vt:lpstr>Scalar Quantization</vt:lpstr>
      <vt:lpstr>Product Quantization</vt:lpstr>
      <vt:lpstr>Commercial Products and Scenarios</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 Yikun</dc:creator>
  <cp:lastModifiedBy>Wu Yikun</cp:lastModifiedBy>
  <cp:revision>504</cp:revision>
  <dcterms:created xsi:type="dcterms:W3CDTF">2025-03-15T07:06:28Z</dcterms:created>
  <dcterms:modified xsi:type="dcterms:W3CDTF">2025-04-23T01:30:56Z</dcterms:modified>
</cp:coreProperties>
</file>